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88" r:id="rId3"/>
    <p:sldId id="257" r:id="rId4"/>
    <p:sldId id="286" r:id="rId5"/>
    <p:sldId id="266" r:id="rId6"/>
    <p:sldId id="260" r:id="rId7"/>
    <p:sldId id="258" r:id="rId8"/>
    <p:sldId id="290" r:id="rId9"/>
    <p:sldId id="263" r:id="rId10"/>
    <p:sldId id="271" r:id="rId11"/>
    <p:sldId id="289" r:id="rId12"/>
    <p:sldId id="275" r:id="rId13"/>
    <p:sldId id="284" r:id="rId14"/>
    <p:sldId id="297" r:id="rId15"/>
    <p:sldId id="273" r:id="rId16"/>
    <p:sldId id="274" r:id="rId17"/>
    <p:sldId id="291" r:id="rId18"/>
    <p:sldId id="262" r:id="rId19"/>
    <p:sldId id="281" r:id="rId20"/>
    <p:sldId id="296" r:id="rId21"/>
    <p:sldId id="282" r:id="rId22"/>
    <p:sldId id="280" r:id="rId23"/>
    <p:sldId id="285" r:id="rId24"/>
    <p:sldId id="292" r:id="rId25"/>
    <p:sldId id="295" r:id="rId26"/>
    <p:sldId id="298" r:id="rId27"/>
    <p:sldId id="293" r:id="rId28"/>
    <p:sldId id="29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750"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1B67CD-E2F4-4034-837E-F9411F58CBC8}" type="datetimeFigureOut">
              <a:rPr lang="en-US" smtClean="0"/>
              <a:pPr/>
              <a:t>4/5/2014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3283D8-303F-4202-BBFB-7EE600DC9F3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3283D8-303F-4202-BBFB-7EE600DC9F39}"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7459EF6-3579-4D28-A69E-6CC64BBC2BA2}" type="datetimeFigureOut">
              <a:rPr lang="en-US" smtClean="0"/>
              <a:pPr/>
              <a:t>4/5/2014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2699C77-8D00-4A5C-8E5F-F3B4AB9BA7B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7459EF6-3579-4D28-A69E-6CC64BBC2BA2}" type="datetimeFigureOut">
              <a:rPr lang="en-US" smtClean="0"/>
              <a:pPr/>
              <a:t>4/5/2014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2699C77-8D00-4A5C-8E5F-F3B4AB9BA7B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7459EF6-3579-4D28-A69E-6CC64BBC2BA2}" type="datetimeFigureOut">
              <a:rPr lang="en-US" smtClean="0"/>
              <a:pPr/>
              <a:t>4/5/2014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2699C77-8D00-4A5C-8E5F-F3B4AB9BA7B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7459EF6-3579-4D28-A69E-6CC64BBC2BA2}" type="datetimeFigureOut">
              <a:rPr lang="en-US" smtClean="0"/>
              <a:pPr/>
              <a:t>4/5/2014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2699C77-8D00-4A5C-8E5F-F3B4AB9BA7B6}"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7459EF6-3579-4D28-A69E-6CC64BBC2BA2}" type="datetimeFigureOut">
              <a:rPr lang="en-US" smtClean="0"/>
              <a:pPr/>
              <a:t>4/5/2014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2699C77-8D00-4A5C-8E5F-F3B4AB9BA7B6}"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7459EF6-3579-4D28-A69E-6CC64BBC2BA2}" type="datetimeFigureOut">
              <a:rPr lang="en-US" smtClean="0"/>
              <a:pPr/>
              <a:t>4/5/2014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2699C77-8D00-4A5C-8E5F-F3B4AB9BA7B6}"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7459EF6-3579-4D28-A69E-6CC64BBC2BA2}" type="datetimeFigureOut">
              <a:rPr lang="en-US" smtClean="0"/>
              <a:pPr/>
              <a:t>4/5/2014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2699C77-8D00-4A5C-8E5F-F3B4AB9BA7B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B7459EF6-3579-4D28-A69E-6CC64BBC2BA2}" type="datetimeFigureOut">
              <a:rPr lang="en-US" smtClean="0"/>
              <a:pPr/>
              <a:t>4/5/2014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2699C77-8D00-4A5C-8E5F-F3B4AB9BA7B6}"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7459EF6-3579-4D28-A69E-6CC64BBC2BA2}" type="datetimeFigureOut">
              <a:rPr lang="en-US" smtClean="0"/>
              <a:pPr/>
              <a:t>4/5/2014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2699C77-8D00-4A5C-8E5F-F3B4AB9BA7B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B7459EF6-3579-4D28-A69E-6CC64BBC2BA2}" type="datetimeFigureOut">
              <a:rPr lang="en-US" smtClean="0"/>
              <a:pPr/>
              <a:t>4/5/2014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2699C77-8D00-4A5C-8E5F-F3B4AB9BA7B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7459EF6-3579-4D28-A69E-6CC64BBC2BA2}" type="datetimeFigureOut">
              <a:rPr lang="en-US" smtClean="0"/>
              <a:pPr/>
              <a:t>4/5/2014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699C77-8D00-4A5C-8E5F-F3B4AB9BA7B6}"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7459EF6-3579-4D28-A69E-6CC64BBC2BA2}" type="datetimeFigureOut">
              <a:rPr lang="en-US" smtClean="0"/>
              <a:pPr/>
              <a:t>4/5/2014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2699C77-8D00-4A5C-8E5F-F3B4AB9BA7B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bioshealth.ca/"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14400"/>
            <a:ext cx="7772400" cy="1829761"/>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sz="4000" dirty="0" smtClean="0"/>
              <a:t>Nutritional Foundations for Youth Performance</a:t>
            </a:r>
            <a:br>
              <a:rPr lang="en-US" sz="4000" dirty="0" smtClean="0"/>
            </a:br>
            <a:r>
              <a:rPr lang="en-US" sz="4000" dirty="0" smtClean="0"/>
              <a:t>Males and Females:  </a:t>
            </a:r>
            <a:br>
              <a:rPr lang="en-US" sz="4000" dirty="0" smtClean="0"/>
            </a:br>
            <a:r>
              <a:rPr lang="en-US" sz="4000" dirty="0" smtClean="0"/>
              <a:t>Ages 11-13</a:t>
            </a:r>
            <a:endParaRPr lang="en-US" sz="4000" dirty="0"/>
          </a:p>
        </p:txBody>
      </p:sp>
      <p:sp>
        <p:nvSpPr>
          <p:cNvPr id="3" name="Subtitle 2"/>
          <p:cNvSpPr>
            <a:spLocks noGrp="1"/>
          </p:cNvSpPr>
          <p:nvPr>
            <p:ph type="subTitle" idx="1"/>
          </p:nvPr>
        </p:nvSpPr>
        <p:spPr>
          <a:xfrm>
            <a:off x="381000" y="2895600"/>
            <a:ext cx="8077200" cy="1687111"/>
          </a:xfrm>
        </p:spPr>
        <p:txBody>
          <a:bodyPr>
            <a:normAutofit fontScale="25000" lnSpcReduction="20000"/>
          </a:bodyPr>
          <a:lstStyle/>
          <a:p>
            <a:pPr algn="ctr"/>
            <a:endParaRPr lang="en-US" dirty="0" smtClean="0"/>
          </a:p>
          <a:p>
            <a:r>
              <a:rPr lang="en-US" sz="8000" b="1" dirty="0" smtClean="0">
                <a:latin typeface="Arial" pitchFamily="34" charset="0"/>
                <a:cs typeface="Arial" pitchFamily="34" charset="0"/>
              </a:rPr>
              <a:t>Presented by:  Erin Bell, RNCP</a:t>
            </a:r>
          </a:p>
          <a:p>
            <a:r>
              <a:rPr lang="en-US" sz="8000" b="1" dirty="0" smtClean="0">
                <a:latin typeface="Arial" pitchFamily="34" charset="0"/>
                <a:cs typeface="Arial" pitchFamily="34" charset="0"/>
              </a:rPr>
              <a:t>Nutritionist, Holistic Allergist</a:t>
            </a:r>
          </a:p>
          <a:p>
            <a:r>
              <a:rPr lang="en-US" sz="8000" b="1" dirty="0" smtClean="0">
                <a:latin typeface="Arial" pitchFamily="34" charset="0"/>
                <a:cs typeface="Arial" pitchFamily="34" charset="0"/>
              </a:rPr>
              <a:t>BIOS Natural Health Peterborough </a:t>
            </a:r>
          </a:p>
          <a:p>
            <a:r>
              <a:rPr lang="en-US" sz="8000" b="1" dirty="0" smtClean="0">
                <a:latin typeface="Arial" pitchFamily="34" charset="0"/>
                <a:cs typeface="Arial" pitchFamily="34" charset="0"/>
              </a:rPr>
              <a:t>(Adaptive Health Care Solutions)</a:t>
            </a:r>
          </a:p>
          <a:p>
            <a:endParaRPr lang="en-US" sz="8000" b="1" dirty="0" smtClean="0">
              <a:latin typeface="Arial" pitchFamily="34" charset="0"/>
              <a:cs typeface="Arial" pitchFamily="34" charset="0"/>
            </a:endParaRPr>
          </a:p>
          <a:p>
            <a:r>
              <a:rPr lang="en-US" sz="8000" b="1" dirty="0" smtClean="0">
                <a:latin typeface="Arial" pitchFamily="34" charset="0"/>
                <a:cs typeface="Arial" pitchFamily="34" charset="0"/>
              </a:rPr>
              <a:t>April 5</a:t>
            </a:r>
            <a:r>
              <a:rPr lang="en-US" sz="8000" b="1" smtClean="0">
                <a:latin typeface="Arial" pitchFamily="34" charset="0"/>
                <a:cs typeface="Arial" pitchFamily="34" charset="0"/>
              </a:rPr>
              <a:t>, </a:t>
            </a:r>
            <a:r>
              <a:rPr lang="en-US" sz="8000" b="1" smtClean="0">
                <a:latin typeface="Arial" pitchFamily="34" charset="0"/>
                <a:cs typeface="Arial" pitchFamily="34" charset="0"/>
              </a:rPr>
              <a:t>2014 </a:t>
            </a:r>
            <a:endParaRPr lang="en-US" sz="8000" b="1" dirty="0" smtClean="0">
              <a:latin typeface="Arial" pitchFamily="34" charset="0"/>
              <a:cs typeface="Arial" pitchFamily="34" charset="0"/>
            </a:endParaRPr>
          </a:p>
          <a:p>
            <a:endParaRPr lang="en-US" sz="72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382000" cy="4876800"/>
          </a:xfrm>
        </p:spPr>
        <p:txBody>
          <a:bodyPr>
            <a:noAutofit/>
          </a:bodyPr>
          <a:lstStyle/>
          <a:p>
            <a:r>
              <a:rPr lang="en-US" sz="2400" dirty="0" smtClean="0">
                <a:latin typeface="Arial" pitchFamily="34" charset="0"/>
                <a:cs typeface="Arial" pitchFamily="34" charset="0"/>
              </a:rPr>
              <a:t>Puberty is a dynamic period of growth and development marked by rapid changes in body size, shape, and composition, all of which are male/female specific.</a:t>
            </a:r>
          </a:p>
          <a:p>
            <a:pPr>
              <a:buNone/>
            </a:pPr>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On average, girls enter and complete each stage of puberty earlier than do boys. </a:t>
            </a:r>
          </a:p>
          <a:p>
            <a:pPr>
              <a:buNone/>
            </a:pPr>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The momentum of puberty varies widely, even among healthy children. </a:t>
            </a:r>
          </a:p>
          <a:p>
            <a:pPr>
              <a:buNone/>
            </a:pPr>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In determining the rate of a particular growth velocity, the child's degree of biological maturity must be considered</a:t>
            </a:r>
            <a:r>
              <a:rPr lang="en-US" sz="2800" dirty="0" smtClean="0">
                <a:latin typeface="Arial" pitchFamily="34" charset="0"/>
                <a:cs typeface="Arial" pitchFamily="34" charset="0"/>
              </a:rPr>
              <a:t>.</a:t>
            </a:r>
            <a:endParaRPr lang="en-US" sz="2800" dirty="0">
              <a:latin typeface="Arial" pitchFamily="34" charset="0"/>
              <a:cs typeface="Arial" pitchFamily="34" charset="0"/>
            </a:endParaRPr>
          </a:p>
        </p:txBody>
      </p:sp>
      <p:sp>
        <p:nvSpPr>
          <p:cNvPr id="3" name="Title 2"/>
          <p:cNvSpPr>
            <a:spLocks noGrp="1"/>
          </p:cNvSpPr>
          <p:nvPr>
            <p:ph type="title"/>
          </p:nvPr>
        </p:nvSpPr>
        <p:spPr/>
        <p:txBody>
          <a:bodyPr/>
          <a:lstStyle/>
          <a:p>
            <a:r>
              <a:rPr lang="en-US" dirty="0" smtClean="0"/>
              <a:t>Dynamic Growth!  Ages 11-13</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525963"/>
          </a:xfrm>
        </p:spPr>
        <p:txBody>
          <a:bodyPr>
            <a:normAutofit fontScale="85000" lnSpcReduction="20000"/>
          </a:bodyPr>
          <a:lstStyle/>
          <a:p>
            <a:r>
              <a:rPr lang="en-US" dirty="0" smtClean="0">
                <a:latin typeface="Arial" pitchFamily="34" charset="0"/>
                <a:cs typeface="Arial" pitchFamily="34" charset="0"/>
              </a:rPr>
              <a:t>It is important to remember that children of all ages develop in these areas at different rates:</a:t>
            </a:r>
          </a:p>
          <a:p>
            <a:endParaRPr lang="en-US" dirty="0" smtClean="0">
              <a:latin typeface="Arial" pitchFamily="34" charset="0"/>
              <a:cs typeface="Arial" pitchFamily="34" charset="0"/>
            </a:endParaRPr>
          </a:p>
          <a:p>
            <a:r>
              <a:rPr lang="en-US" dirty="0" smtClean="0">
                <a:latin typeface="Arial" pitchFamily="34" charset="0"/>
                <a:cs typeface="Arial" pitchFamily="34" charset="0"/>
              </a:rPr>
              <a:t>Physical</a:t>
            </a:r>
          </a:p>
          <a:p>
            <a:r>
              <a:rPr lang="en-US" dirty="0" smtClean="0">
                <a:latin typeface="Arial" pitchFamily="34" charset="0"/>
                <a:cs typeface="Arial" pitchFamily="34" charset="0"/>
              </a:rPr>
              <a:t>Emotional</a:t>
            </a:r>
          </a:p>
          <a:p>
            <a:r>
              <a:rPr lang="en-US" dirty="0" smtClean="0">
                <a:latin typeface="Arial" pitchFamily="34" charset="0"/>
                <a:cs typeface="Arial" pitchFamily="34" charset="0"/>
              </a:rPr>
              <a:t>Cognitive</a:t>
            </a:r>
          </a:p>
          <a:p>
            <a:r>
              <a:rPr lang="en-US" dirty="0" smtClean="0">
                <a:latin typeface="Arial" pitchFamily="34" charset="0"/>
                <a:cs typeface="Arial" pitchFamily="34" charset="0"/>
              </a:rPr>
              <a:t>Motor skills</a:t>
            </a:r>
          </a:p>
          <a:p>
            <a:r>
              <a:rPr lang="en-US" dirty="0" smtClean="0">
                <a:latin typeface="Arial" pitchFamily="34" charset="0"/>
                <a:cs typeface="Arial" pitchFamily="34" charset="0"/>
              </a:rPr>
              <a:t>Perception</a:t>
            </a:r>
          </a:p>
          <a:p>
            <a:pPr>
              <a:buNone/>
            </a:pPr>
            <a:endParaRPr lang="en-US" dirty="0" smtClean="0">
              <a:latin typeface="Arial" pitchFamily="34" charset="0"/>
              <a:cs typeface="Arial" pitchFamily="34" charset="0"/>
            </a:endParaRPr>
          </a:p>
          <a:p>
            <a:pPr>
              <a:buNone/>
            </a:pPr>
            <a:endParaRPr lang="en-US" dirty="0" smtClean="0">
              <a:latin typeface="Arial" pitchFamily="34" charset="0"/>
              <a:cs typeface="Arial" pitchFamily="34" charset="0"/>
            </a:endParaRPr>
          </a:p>
          <a:p>
            <a:pPr algn="ctr">
              <a:buNone/>
            </a:pPr>
            <a:endParaRPr lang="en-US" dirty="0" smtClean="0">
              <a:latin typeface="Arial" pitchFamily="34" charset="0"/>
              <a:cs typeface="Arial" pitchFamily="34" charset="0"/>
            </a:endParaRPr>
          </a:p>
          <a:p>
            <a:pPr algn="ctr">
              <a:buNone/>
            </a:pPr>
            <a:r>
              <a:rPr lang="en-US" dirty="0" smtClean="0">
                <a:latin typeface="Arial" pitchFamily="34" charset="0"/>
                <a:cs typeface="Arial" pitchFamily="34" charset="0"/>
              </a:rPr>
              <a:t>Chronological Age (actual years) can differ significantly</a:t>
            </a:r>
          </a:p>
          <a:p>
            <a:pPr algn="ctr">
              <a:buNone/>
            </a:pPr>
            <a:r>
              <a:rPr lang="en-US" dirty="0" smtClean="0">
                <a:latin typeface="Arial" pitchFamily="34" charset="0"/>
                <a:cs typeface="Arial" pitchFamily="34" charset="0"/>
              </a:rPr>
              <a:t>from Biological Age (development).</a:t>
            </a:r>
            <a:endParaRPr lang="en-US" dirty="0">
              <a:latin typeface="Arial" pitchFamily="34" charset="0"/>
              <a:cs typeface="Arial" pitchFamily="34" charset="0"/>
            </a:endParaRPr>
          </a:p>
        </p:txBody>
      </p:sp>
      <p:sp>
        <p:nvSpPr>
          <p:cNvPr id="3" name="Title 2"/>
          <p:cNvSpPr>
            <a:spLocks noGrp="1"/>
          </p:cNvSpPr>
          <p:nvPr>
            <p:ph type="title"/>
          </p:nvPr>
        </p:nvSpPr>
        <p:spPr/>
        <p:txBody>
          <a:bodyPr/>
          <a:lstStyle/>
          <a:p>
            <a:r>
              <a:rPr lang="en-US" dirty="0" smtClean="0"/>
              <a:t>Individual Development</a:t>
            </a:r>
            <a:endParaRPr lang="en-US" dirty="0"/>
          </a:p>
        </p:txBody>
      </p:sp>
      <p:pic>
        <p:nvPicPr>
          <p:cNvPr id="4" name="Picture 3" descr="soccer-ball.jpg"/>
          <p:cNvPicPr>
            <a:picLocks noChangeAspect="1"/>
          </p:cNvPicPr>
          <p:nvPr/>
        </p:nvPicPr>
        <p:blipFill>
          <a:blip r:embed="rId2" cstate="print"/>
          <a:stretch>
            <a:fillRect/>
          </a:stretch>
        </p:blipFill>
        <p:spPr>
          <a:xfrm>
            <a:off x="4724400" y="2057400"/>
            <a:ext cx="2932981" cy="25908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838200"/>
            <a:ext cx="8458200" cy="4953000"/>
          </a:xfrm>
        </p:spPr>
        <p:txBody>
          <a:bodyPr>
            <a:noAutofit/>
          </a:bodyPr>
          <a:lstStyle/>
          <a:p>
            <a:r>
              <a:rPr lang="en-US" sz="1600" dirty="0" smtClean="0">
                <a:latin typeface="Arial" pitchFamily="34" charset="0"/>
                <a:cs typeface="Arial" pitchFamily="34" charset="0"/>
              </a:rPr>
              <a:t>Puberty is also a time of significant weight gain; 50% of adult body weight is gained during adolescence. </a:t>
            </a:r>
          </a:p>
          <a:p>
            <a:r>
              <a:rPr lang="en-US" sz="1600" dirty="0" smtClean="0">
                <a:latin typeface="Arial" pitchFamily="34" charset="0"/>
                <a:cs typeface="Arial" pitchFamily="34" charset="0"/>
              </a:rPr>
              <a:t>In boys, peak weight increase occurs at about the same time as peak height velocity at around the ages of 12-14.</a:t>
            </a:r>
          </a:p>
          <a:p>
            <a:r>
              <a:rPr lang="en-US" sz="1600" dirty="0" smtClean="0">
                <a:latin typeface="Arial" pitchFamily="34" charset="0"/>
                <a:cs typeface="Arial" pitchFamily="34" charset="0"/>
              </a:rPr>
              <a:t>In girls, peak weight gain usually falls a little behind peak height growth just </a:t>
            </a:r>
            <a:r>
              <a:rPr lang="en-US" sz="1600" dirty="0" err="1" smtClean="0">
                <a:latin typeface="Arial" pitchFamily="34" charset="0"/>
                <a:cs typeface="Arial" pitchFamily="34" charset="0"/>
              </a:rPr>
              <a:t>slighty</a:t>
            </a:r>
            <a:r>
              <a:rPr lang="en-US" sz="1600" dirty="0" smtClean="0">
                <a:latin typeface="Arial" pitchFamily="34" charset="0"/>
                <a:cs typeface="Arial" pitchFamily="34" charset="0"/>
              </a:rPr>
              <a:t> before boys at around ages 12-13.</a:t>
            </a:r>
          </a:p>
          <a:p>
            <a:r>
              <a:rPr lang="en-US" sz="1600" dirty="0" smtClean="0">
                <a:latin typeface="Arial" pitchFamily="34" charset="0"/>
                <a:cs typeface="Arial" pitchFamily="34" charset="0"/>
              </a:rPr>
              <a:t>As pubertal maturity is achieved, there is obvious differences in body composition and proportions of muscle, fat, water and bone that are marked as typical male-female differences. </a:t>
            </a:r>
          </a:p>
          <a:p>
            <a:r>
              <a:rPr lang="en-US" sz="1600" dirty="0" smtClean="0">
                <a:latin typeface="Arial" pitchFamily="34" charset="0"/>
                <a:cs typeface="Arial" pitchFamily="34" charset="0"/>
              </a:rPr>
              <a:t>Under the influence of testosterone, boys have a significant increase in growth of bone and muscle and a simultaneous loss of fat in the arms and legs. As growth in height begins to decline, fat accumulation resumes in both sexes but is twice as rapid in girls.</a:t>
            </a:r>
          </a:p>
          <a:p>
            <a:r>
              <a:rPr lang="en-US" sz="1600" dirty="0" smtClean="0">
                <a:latin typeface="Arial" pitchFamily="34" charset="0"/>
                <a:cs typeface="Arial" pitchFamily="34" charset="0"/>
              </a:rPr>
              <a:t>Both androgens and estrogens (hormones) promote  the deposit of bone mineral, and by age 18, typically most males and females have developed the majority of their bone mass, although “children” continue to grow </a:t>
            </a:r>
            <a:r>
              <a:rPr lang="en-US" sz="1600" dirty="0" err="1" smtClean="0">
                <a:latin typeface="Arial" pitchFamily="34" charset="0"/>
                <a:cs typeface="Arial" pitchFamily="34" charset="0"/>
              </a:rPr>
              <a:t>til</a:t>
            </a:r>
            <a:r>
              <a:rPr lang="en-US" sz="1600" dirty="0" smtClean="0">
                <a:latin typeface="Arial" pitchFamily="34" charset="0"/>
                <a:cs typeface="Arial" pitchFamily="34" charset="0"/>
              </a:rPr>
              <a:t> the age of 25.</a:t>
            </a:r>
          </a:p>
          <a:p>
            <a:r>
              <a:rPr lang="en-US" sz="1600" dirty="0" smtClean="0">
                <a:latin typeface="Arial" pitchFamily="34" charset="0"/>
                <a:cs typeface="Arial" pitchFamily="34" charset="0"/>
              </a:rPr>
              <a:t>Hormonal changes with the onset of puberty have significant impact on the development of bone, body fat and muscle mass as well as emotional and psychological factors and stress management skills.  Increased stress causes inflammation and inflammation causes </a:t>
            </a:r>
            <a:r>
              <a:rPr lang="en-US" sz="1600" b="1" dirty="0" smtClean="0">
                <a:latin typeface="Arial" pitchFamily="34" charset="0"/>
                <a:cs typeface="Arial" pitchFamily="34" charset="0"/>
              </a:rPr>
              <a:t>PAIN!</a:t>
            </a:r>
            <a:endParaRPr lang="en-US" sz="1600" b="1" dirty="0">
              <a:latin typeface="Arial" pitchFamily="34" charset="0"/>
              <a:cs typeface="Arial" pitchFamily="34" charset="0"/>
            </a:endParaRPr>
          </a:p>
        </p:txBody>
      </p:sp>
      <p:sp>
        <p:nvSpPr>
          <p:cNvPr id="3" name="Title 2"/>
          <p:cNvSpPr>
            <a:spLocks noGrp="1"/>
          </p:cNvSpPr>
          <p:nvPr>
            <p:ph type="title"/>
          </p:nvPr>
        </p:nvSpPr>
        <p:spPr>
          <a:xfrm>
            <a:off x="381000" y="0"/>
            <a:ext cx="8229600" cy="1143000"/>
          </a:xfrm>
        </p:spPr>
        <p:txBody>
          <a:bodyPr/>
          <a:lstStyle/>
          <a:p>
            <a:r>
              <a:rPr lang="en-US" dirty="0" smtClean="0"/>
              <a:t>Growing up and out…</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eautiful_flame2.jpg"/>
          <p:cNvPicPr>
            <a:picLocks noGrp="1" noChangeAspect="1"/>
          </p:cNvPicPr>
          <p:nvPr>
            <p:ph idx="1"/>
          </p:nvPr>
        </p:nvPicPr>
        <p:blipFill>
          <a:blip r:embed="rId2" cstate="print"/>
          <a:stretch>
            <a:fillRect/>
          </a:stretch>
        </p:blipFill>
        <p:spPr>
          <a:xfrm>
            <a:off x="-302760" y="0"/>
            <a:ext cx="9446760" cy="6858000"/>
          </a:xfrm>
        </p:spPr>
      </p:pic>
      <p:sp>
        <p:nvSpPr>
          <p:cNvPr id="3" name="Title 2"/>
          <p:cNvSpPr>
            <a:spLocks noGrp="1"/>
          </p:cNvSpPr>
          <p:nvPr>
            <p:ph type="title"/>
          </p:nvPr>
        </p:nvSpPr>
        <p:spPr>
          <a:xfrm>
            <a:off x="0" y="152400"/>
            <a:ext cx="8686800" cy="1143000"/>
          </a:xfrm>
        </p:spPr>
        <p:txBody>
          <a:bodyPr>
            <a:normAutofit/>
          </a:bodyPr>
          <a:lstStyle/>
          <a:p>
            <a:r>
              <a:rPr lang="en-US" dirty="0" smtClean="0">
                <a:solidFill>
                  <a:schemeClr val="bg1"/>
                </a:solidFill>
              </a:rPr>
              <a:t>Inflammation:  The Body On FIRE!</a:t>
            </a:r>
            <a:endParaRPr lang="en-US" dirty="0">
              <a:solidFill>
                <a:schemeClr val="bg1"/>
              </a:solidFill>
            </a:endParaRPr>
          </a:p>
        </p:txBody>
      </p:sp>
      <p:pic>
        <p:nvPicPr>
          <p:cNvPr id="1028" name="Picture 4" descr="http://sites.google.com/site/djhomepage/vitruvian_man.jpg"/>
          <p:cNvPicPr>
            <a:picLocks noChangeAspect="1" noChangeArrowheads="1"/>
          </p:cNvPicPr>
          <p:nvPr/>
        </p:nvPicPr>
        <p:blipFill>
          <a:blip r:embed="rId3" cstate="print"/>
          <a:srcRect/>
          <a:stretch>
            <a:fillRect/>
          </a:stretch>
        </p:blipFill>
        <p:spPr bwMode="auto">
          <a:xfrm>
            <a:off x="2514600" y="1676400"/>
            <a:ext cx="4343400" cy="4343400"/>
          </a:xfrm>
          <a:prstGeom prst="rect">
            <a:avLst/>
          </a:prstGeom>
          <a:ln w="228600" cap="sq" cmpd="thickThin">
            <a:solidFill>
              <a:srgbClr val="000000"/>
            </a:solidFill>
            <a:prstDash val="solid"/>
            <a:miter lim="800000"/>
          </a:ln>
          <a:effectLst>
            <a:innerShdw blurRad="76200">
              <a:srgbClr val="000000"/>
            </a:innerShdw>
            <a:softEdge rad="317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371600"/>
            <a:ext cx="8229600" cy="4525963"/>
          </a:xfrm>
        </p:spPr>
        <p:txBody>
          <a:bodyPr numCol="2">
            <a:normAutofit fontScale="77500" lnSpcReduction="20000"/>
          </a:bodyPr>
          <a:lstStyle/>
          <a:p>
            <a:r>
              <a:rPr lang="en-US" dirty="0" smtClean="0"/>
              <a:t>Pubescent children are entering a very challenging stage of life.  Emotional and psychological issues can be overwhelming, especially when the stages of competition are introduced.  </a:t>
            </a:r>
          </a:p>
          <a:p>
            <a:r>
              <a:rPr lang="en-US" dirty="0" smtClean="0"/>
              <a:t>Performance anxiety is common at this stage.  </a:t>
            </a:r>
          </a:p>
          <a:p>
            <a:r>
              <a:rPr lang="en-US" dirty="0" smtClean="0"/>
              <a:t>Nutrient deficiencies, specifically in </a:t>
            </a:r>
            <a:r>
              <a:rPr lang="en-US" b="1" dirty="0" smtClean="0"/>
              <a:t>B Vitamins, Magnesium and Essential Fatty Acids </a:t>
            </a:r>
            <a:r>
              <a:rPr lang="en-US" dirty="0" smtClean="0"/>
              <a:t>have been scientifically proven in conditions of depression, ADD/ADHD, OCD, Autism, delayed growth, behavioral and social disorders, mood swings, hypoglycemia (low blood sugar), early or late sexual maturation, hyperactivity, lethargy and learning disabilities.  </a:t>
            </a:r>
          </a:p>
          <a:p>
            <a:r>
              <a:rPr lang="en-US" dirty="0" smtClean="0"/>
              <a:t>Emotional and psychological demands, as well as increased physical activity uses more of the essential nutrients from foods.   </a:t>
            </a:r>
          </a:p>
          <a:p>
            <a:r>
              <a:rPr lang="en-US" dirty="0" smtClean="0"/>
              <a:t>Health Statistics show a direct co-relation between nutrient deficiencies and mental and cognitive function.</a:t>
            </a:r>
            <a:endParaRPr lang="en-US" dirty="0"/>
          </a:p>
        </p:txBody>
      </p:sp>
      <p:sp>
        <p:nvSpPr>
          <p:cNvPr id="3" name="Title 2"/>
          <p:cNvSpPr>
            <a:spLocks noGrp="1"/>
          </p:cNvSpPr>
          <p:nvPr>
            <p:ph type="title"/>
          </p:nvPr>
        </p:nvSpPr>
        <p:spPr/>
        <p:txBody>
          <a:bodyPr>
            <a:normAutofit fontScale="90000"/>
          </a:bodyPr>
          <a:lstStyle/>
          <a:p>
            <a:r>
              <a:rPr lang="en-US" dirty="0" smtClean="0"/>
              <a:t>Emotional and Psychological Health: </a:t>
            </a:r>
            <a:endParaRPr lang="en-US" dirty="0"/>
          </a:p>
        </p:txBody>
      </p:sp>
      <p:pic>
        <p:nvPicPr>
          <p:cNvPr id="4" name="Picture 3" descr="depression1_id2374521_jpg_.jpg"/>
          <p:cNvPicPr>
            <a:picLocks noChangeAspect="1"/>
          </p:cNvPicPr>
          <p:nvPr/>
        </p:nvPicPr>
        <p:blipFill>
          <a:blip r:embed="rId2" cstate="print"/>
          <a:stretch>
            <a:fillRect/>
          </a:stretch>
        </p:blipFill>
        <p:spPr>
          <a:xfrm>
            <a:off x="6934200" y="4114800"/>
            <a:ext cx="1828800" cy="2535936"/>
          </a:xfrm>
          <a:prstGeom prst="rect">
            <a:avLst/>
          </a:prstGeom>
        </p:spPr>
      </p:pic>
      <p:pic>
        <p:nvPicPr>
          <p:cNvPr id="5" name="Picture 4" descr="depressed-mothers-21.jpg"/>
          <p:cNvPicPr>
            <a:picLocks noChangeAspect="1"/>
          </p:cNvPicPr>
          <p:nvPr/>
        </p:nvPicPr>
        <p:blipFill>
          <a:blip r:embed="rId3" cstate="print"/>
          <a:stretch>
            <a:fillRect/>
          </a:stretch>
        </p:blipFill>
        <p:spPr>
          <a:xfrm>
            <a:off x="4800600" y="4648200"/>
            <a:ext cx="2082800" cy="1951881"/>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029200"/>
          </a:xfrm>
        </p:spPr>
        <p:txBody>
          <a:bodyPr>
            <a:normAutofit fontScale="40000" lnSpcReduction="20000"/>
          </a:bodyPr>
          <a:lstStyle/>
          <a:p>
            <a:r>
              <a:rPr lang="en-US" sz="4500" dirty="0" smtClean="0">
                <a:latin typeface="Arial" pitchFamily="34" charset="0"/>
                <a:cs typeface="Arial" pitchFamily="34" charset="0"/>
              </a:rPr>
              <a:t>Children with nutritional growth impediment may experience growth deceleration due to suboptimal energy intake and nutrient deficiencies.</a:t>
            </a:r>
          </a:p>
          <a:p>
            <a:endParaRPr lang="en-US" sz="4500" dirty="0" smtClean="0">
              <a:latin typeface="Arial" pitchFamily="34" charset="0"/>
              <a:cs typeface="Arial" pitchFamily="34" charset="0"/>
            </a:endParaRPr>
          </a:p>
          <a:p>
            <a:r>
              <a:rPr lang="en-US" sz="4500" dirty="0" smtClean="0">
                <a:latin typeface="Arial" pitchFamily="34" charset="0"/>
                <a:cs typeface="Arial" pitchFamily="34" charset="0"/>
              </a:rPr>
              <a:t>Protein intake may be inadequate and is often the cause of growth delay.  This can result in </a:t>
            </a:r>
            <a:r>
              <a:rPr lang="en-US" sz="4500" b="1" u="sng" dirty="0" smtClean="0">
                <a:latin typeface="Arial" pitchFamily="34" charset="0"/>
                <a:cs typeface="Arial" pitchFamily="34" charset="0"/>
              </a:rPr>
              <a:t>energy malnutrition</a:t>
            </a:r>
            <a:r>
              <a:rPr lang="en-US" sz="4500" dirty="0" smtClean="0">
                <a:latin typeface="Arial" pitchFamily="34" charset="0"/>
                <a:cs typeface="Arial" pitchFamily="34" charset="0"/>
              </a:rPr>
              <a:t>.</a:t>
            </a:r>
          </a:p>
          <a:p>
            <a:pPr>
              <a:buNone/>
            </a:pPr>
            <a:endParaRPr lang="en-US" sz="4500" dirty="0" smtClean="0">
              <a:latin typeface="Arial" pitchFamily="34" charset="0"/>
              <a:cs typeface="Arial" pitchFamily="34" charset="0"/>
            </a:endParaRPr>
          </a:p>
          <a:p>
            <a:r>
              <a:rPr lang="en-US" sz="4500" dirty="0" smtClean="0">
                <a:latin typeface="Arial" pitchFamily="34" charset="0"/>
                <a:cs typeface="Arial" pitchFamily="34" charset="0"/>
              </a:rPr>
              <a:t>Insufficient protein intake due to injury or illness, as well as heavy exercise may be temporarily delayed, but can quickly catch up after sufficient dietary protein is consumed.</a:t>
            </a:r>
          </a:p>
          <a:p>
            <a:endParaRPr lang="en-US" sz="4500" dirty="0" smtClean="0">
              <a:latin typeface="Arial" pitchFamily="34" charset="0"/>
              <a:cs typeface="Arial" pitchFamily="34" charset="0"/>
            </a:endParaRPr>
          </a:p>
          <a:p>
            <a:r>
              <a:rPr lang="en-US" sz="4500" dirty="0" smtClean="0">
                <a:latin typeface="Arial" pitchFamily="34" charset="0"/>
                <a:cs typeface="Arial" pitchFamily="34" charset="0"/>
              </a:rPr>
              <a:t>Today’s SAD diet (standard American/Western Diet) is carbohydrate heavy and is generally lacking in sufficient protein for optimal growth and development.</a:t>
            </a:r>
          </a:p>
          <a:p>
            <a:pPr>
              <a:buNone/>
            </a:pPr>
            <a:endParaRPr lang="en-US" sz="4500" dirty="0" smtClean="0">
              <a:latin typeface="Arial" pitchFamily="34" charset="0"/>
              <a:cs typeface="Arial" pitchFamily="34" charset="0"/>
            </a:endParaRPr>
          </a:p>
          <a:p>
            <a:r>
              <a:rPr lang="en-US" sz="4500" dirty="0" smtClean="0">
                <a:latin typeface="Arial" pitchFamily="34" charset="0"/>
                <a:cs typeface="Arial" pitchFamily="34" charset="0"/>
              </a:rPr>
              <a:t>A child’s genetically determined growth potential can be delayed as an adaptive response of the body to procrastinate growth until optimal dietary energy is achieved.</a:t>
            </a:r>
          </a:p>
          <a:p>
            <a:pPr>
              <a:buNone/>
            </a:pPr>
            <a:endParaRPr lang="en-US" sz="4500" dirty="0" smtClean="0">
              <a:latin typeface="Arial" pitchFamily="34" charset="0"/>
              <a:cs typeface="Arial" pitchFamily="34" charset="0"/>
            </a:endParaRPr>
          </a:p>
          <a:p>
            <a:r>
              <a:rPr lang="en-US" sz="4500" dirty="0" smtClean="0">
                <a:latin typeface="Arial" pitchFamily="34" charset="0"/>
                <a:cs typeface="Arial" pitchFamily="34" charset="0"/>
              </a:rPr>
              <a:t>This process must be properly distinguished from other causes of growth delays. </a:t>
            </a:r>
          </a:p>
          <a:p>
            <a:endParaRPr lang="en-US" dirty="0"/>
          </a:p>
        </p:txBody>
      </p:sp>
      <p:sp>
        <p:nvSpPr>
          <p:cNvPr id="3" name="Title 2"/>
          <p:cNvSpPr>
            <a:spLocks noGrp="1"/>
          </p:cNvSpPr>
          <p:nvPr>
            <p:ph type="title"/>
          </p:nvPr>
        </p:nvSpPr>
        <p:spPr>
          <a:xfrm>
            <a:off x="457200" y="152400"/>
            <a:ext cx="8229600" cy="1143000"/>
          </a:xfrm>
        </p:spPr>
        <p:txBody>
          <a:bodyPr/>
          <a:lstStyle/>
          <a:p>
            <a:r>
              <a:rPr lang="en-US" dirty="0" smtClean="0"/>
              <a:t>Inadequate Energy Intake</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788091"/>
          </a:xfrm>
        </p:spPr>
        <p:txBody>
          <a:bodyPr>
            <a:normAutofit fontScale="62500" lnSpcReduction="20000"/>
          </a:bodyPr>
          <a:lstStyle/>
          <a:p>
            <a:r>
              <a:rPr lang="en-US" sz="2900" dirty="0" smtClean="0">
                <a:latin typeface="Arial" pitchFamily="34" charset="0"/>
                <a:cs typeface="Arial" pitchFamily="34" charset="0"/>
              </a:rPr>
              <a:t>In addition, there may be deficiencies in minerals such as zinc and iron, and vitamins, as well as essential fatty acids (omega fatty acids).</a:t>
            </a:r>
          </a:p>
          <a:p>
            <a:pPr>
              <a:buNone/>
            </a:pPr>
            <a:endParaRPr lang="en-US" sz="2900" dirty="0" smtClean="0">
              <a:latin typeface="Arial" pitchFamily="34" charset="0"/>
              <a:cs typeface="Arial" pitchFamily="34" charset="0"/>
            </a:endParaRPr>
          </a:p>
          <a:p>
            <a:r>
              <a:rPr lang="en-US" sz="2900" dirty="0" smtClean="0">
                <a:latin typeface="Arial" pitchFamily="34" charset="0"/>
                <a:cs typeface="Arial" pitchFamily="34" charset="0"/>
              </a:rPr>
              <a:t>All may lead to a decrease in physical activity, which is the body’s attempt to decrease further energetic loss.</a:t>
            </a:r>
          </a:p>
          <a:p>
            <a:pPr>
              <a:buNone/>
            </a:pPr>
            <a:r>
              <a:rPr lang="en-US" sz="2900" dirty="0" smtClean="0">
                <a:latin typeface="Arial" pitchFamily="34" charset="0"/>
                <a:cs typeface="Arial" pitchFamily="34" charset="0"/>
              </a:rPr>
              <a:t> </a:t>
            </a:r>
          </a:p>
          <a:p>
            <a:r>
              <a:rPr lang="en-US" sz="2900" dirty="0" smtClean="0">
                <a:latin typeface="Arial" pitchFamily="34" charset="0"/>
                <a:cs typeface="Arial" pitchFamily="34" charset="0"/>
              </a:rPr>
              <a:t>Nutrition, especially dieting behavior, can be a major factor for growth hindrance, particularly in sports that emphasize strict weight control and particularly with psychological and emotional factors involving self-esteem in relation to physical “appearance” which is common in pubescence. </a:t>
            </a:r>
          </a:p>
          <a:p>
            <a:pPr>
              <a:buNone/>
            </a:pPr>
            <a:endParaRPr lang="en-US" sz="2900" dirty="0" smtClean="0">
              <a:latin typeface="Arial" pitchFamily="34" charset="0"/>
              <a:cs typeface="Arial" pitchFamily="34" charset="0"/>
            </a:endParaRPr>
          </a:p>
          <a:p>
            <a:r>
              <a:rPr lang="en-US" sz="2900" dirty="0" smtClean="0">
                <a:latin typeface="Arial" pitchFamily="34" charset="0"/>
                <a:cs typeface="Arial" pitchFamily="34" charset="0"/>
              </a:rPr>
              <a:t>Energy balance is crucial to growth and development. This balance can only be obtained through adequate, quality nutrition.</a:t>
            </a:r>
          </a:p>
          <a:p>
            <a:pPr>
              <a:buNone/>
            </a:pPr>
            <a:endParaRPr lang="en-US" sz="2900" dirty="0" smtClean="0">
              <a:latin typeface="Arial" pitchFamily="34" charset="0"/>
              <a:cs typeface="Arial" pitchFamily="34" charset="0"/>
            </a:endParaRPr>
          </a:p>
          <a:p>
            <a:r>
              <a:rPr lang="en-US" sz="2900" dirty="0" smtClean="0">
                <a:latin typeface="Arial" pitchFamily="34" charset="0"/>
                <a:cs typeface="Arial" pitchFamily="34" charset="0"/>
              </a:rPr>
              <a:t>Intake of energy in the form of food, as well as vitally important nutrients such as calcium and magnesium may be suboptimal in athletes who restrict dietary intake during a time of increased metabolic activity or with practicing “dieting” due to the desire to be “thin.”</a:t>
            </a:r>
          </a:p>
          <a:p>
            <a:endParaRPr lang="en-US" dirty="0">
              <a:latin typeface="Arial" pitchFamily="34" charset="0"/>
              <a:cs typeface="Arial" pitchFamily="34" charset="0"/>
            </a:endParaRPr>
          </a:p>
        </p:txBody>
      </p:sp>
      <p:sp>
        <p:nvSpPr>
          <p:cNvPr id="3" name="Title 2"/>
          <p:cNvSpPr>
            <a:spLocks noGrp="1"/>
          </p:cNvSpPr>
          <p:nvPr>
            <p:ph type="title"/>
          </p:nvPr>
        </p:nvSpPr>
        <p:spPr/>
        <p:txBody>
          <a:bodyPr/>
          <a:lstStyle/>
          <a:p>
            <a:r>
              <a:rPr lang="en-US" dirty="0" smtClean="0"/>
              <a:t>Vitamin/Mineral </a:t>
            </a:r>
            <a:r>
              <a:rPr lang="en-US" dirty="0" err="1" smtClean="0"/>
              <a:t>Deficiences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458200" cy="5562600"/>
          </a:xfrm>
        </p:spPr>
        <p:txBody>
          <a:bodyPr>
            <a:normAutofit fontScale="47500" lnSpcReduction="20000"/>
          </a:bodyPr>
          <a:lstStyle/>
          <a:p>
            <a:r>
              <a:rPr lang="en-US" sz="3500" b="1" dirty="0" smtClean="0">
                <a:latin typeface="Arial" pitchFamily="34" charset="0"/>
                <a:cs typeface="Arial" pitchFamily="34" charset="0"/>
              </a:rPr>
              <a:t>SUGAR!  </a:t>
            </a:r>
            <a:r>
              <a:rPr lang="en-US" sz="3500" dirty="0" smtClean="0">
                <a:latin typeface="Arial" pitchFamily="34" charset="0"/>
                <a:cs typeface="Arial" pitchFamily="34" charset="0"/>
              </a:rPr>
              <a:t>1 teaspoon of sugar can suppress the immune system for up to 6 hours as well as High Fructose Corn Syrup (HFCS) used as a sweetener!  </a:t>
            </a:r>
          </a:p>
          <a:p>
            <a:pPr>
              <a:buNone/>
            </a:pPr>
            <a:endParaRPr lang="en-US" sz="3500" dirty="0" smtClean="0">
              <a:latin typeface="Arial" pitchFamily="34" charset="0"/>
              <a:cs typeface="Arial" pitchFamily="34" charset="0"/>
            </a:endParaRPr>
          </a:p>
          <a:p>
            <a:r>
              <a:rPr lang="en-US" sz="3500" b="1" dirty="0" smtClean="0">
                <a:latin typeface="Arial" pitchFamily="34" charset="0"/>
                <a:cs typeface="Arial" pitchFamily="34" charset="0"/>
              </a:rPr>
              <a:t>WHITE foods and Bad Fats</a:t>
            </a:r>
            <a:r>
              <a:rPr lang="en-US" sz="3500" dirty="0" smtClean="0">
                <a:latin typeface="Arial" pitchFamily="34" charset="0"/>
                <a:cs typeface="Arial" pitchFamily="34" charset="0"/>
              </a:rPr>
              <a:t>:  White bread, white pasta, baked </a:t>
            </a:r>
            <a:r>
              <a:rPr lang="en-US" sz="3500" dirty="0" err="1" smtClean="0">
                <a:latin typeface="Arial" pitchFamily="34" charset="0"/>
                <a:cs typeface="Arial" pitchFamily="34" charset="0"/>
              </a:rPr>
              <a:t>goods,fried</a:t>
            </a:r>
            <a:r>
              <a:rPr lang="en-US" sz="3500" dirty="0" smtClean="0">
                <a:latin typeface="Arial" pitchFamily="34" charset="0"/>
                <a:cs typeface="Arial" pitchFamily="34" charset="0"/>
              </a:rPr>
              <a:t> foods.</a:t>
            </a:r>
          </a:p>
          <a:p>
            <a:pPr>
              <a:buNone/>
            </a:pPr>
            <a:endParaRPr lang="en-US" sz="3500" dirty="0" smtClean="0">
              <a:latin typeface="Arial" pitchFamily="34" charset="0"/>
              <a:cs typeface="Arial" pitchFamily="34" charset="0"/>
            </a:endParaRPr>
          </a:p>
          <a:p>
            <a:r>
              <a:rPr lang="en-US" sz="3500" b="1" dirty="0" smtClean="0">
                <a:latin typeface="Arial" pitchFamily="34" charset="0"/>
                <a:cs typeface="Arial" pitchFamily="34" charset="0"/>
              </a:rPr>
              <a:t>Artificial Colors</a:t>
            </a:r>
            <a:r>
              <a:rPr lang="en-US" sz="3500" dirty="0" smtClean="0">
                <a:latin typeface="Arial" pitchFamily="34" charset="0"/>
                <a:cs typeface="Arial" pitchFamily="34" charset="0"/>
              </a:rPr>
              <a:t> Chemical compounds made from coal-tar derivatives to enhance color.  Linked to allergic reactions, fatigue, asthma, skin rashes, hyperactivity and headaches.  These are the colorants in sports drinks.  </a:t>
            </a:r>
          </a:p>
          <a:p>
            <a:pPr>
              <a:buNone/>
            </a:pPr>
            <a:endParaRPr lang="en-US" sz="3500" dirty="0" smtClean="0">
              <a:latin typeface="Arial" pitchFamily="34" charset="0"/>
              <a:cs typeface="Arial" pitchFamily="34" charset="0"/>
            </a:endParaRPr>
          </a:p>
          <a:p>
            <a:r>
              <a:rPr lang="en-US" sz="3500" b="1" dirty="0" smtClean="0">
                <a:latin typeface="Arial" pitchFamily="34" charset="0"/>
                <a:cs typeface="Arial" pitchFamily="34" charset="0"/>
              </a:rPr>
              <a:t>Artificial Flavorings</a:t>
            </a:r>
            <a:r>
              <a:rPr lang="en-US" sz="3500" dirty="0" smtClean="0">
                <a:latin typeface="Arial" pitchFamily="34" charset="0"/>
                <a:cs typeface="Arial" pitchFamily="34" charset="0"/>
              </a:rPr>
              <a:t> Cheap chemical mixtures that mimic natural flavors to allergic reactions, dermatitis, eczema, hyperactivity and asthma.</a:t>
            </a:r>
          </a:p>
          <a:p>
            <a:pPr>
              <a:buNone/>
            </a:pPr>
            <a:endParaRPr lang="en-US" sz="3500" dirty="0" smtClean="0">
              <a:latin typeface="Arial" pitchFamily="34" charset="0"/>
              <a:cs typeface="Arial" pitchFamily="34" charset="0"/>
            </a:endParaRPr>
          </a:p>
          <a:p>
            <a:r>
              <a:rPr lang="en-US" sz="3500" b="1" dirty="0" smtClean="0">
                <a:latin typeface="Arial" pitchFamily="34" charset="0"/>
                <a:cs typeface="Arial" pitchFamily="34" charset="0"/>
              </a:rPr>
              <a:t>Artificial Sweeteners</a:t>
            </a:r>
            <a:endParaRPr lang="en-US" sz="3500" dirty="0" smtClean="0">
              <a:latin typeface="Arial" pitchFamily="34" charset="0"/>
              <a:cs typeface="Arial" pitchFamily="34" charset="0"/>
            </a:endParaRPr>
          </a:p>
          <a:p>
            <a:r>
              <a:rPr lang="en-US" sz="3500" dirty="0" smtClean="0">
                <a:latin typeface="Arial" pitchFamily="34" charset="0"/>
                <a:cs typeface="Arial" pitchFamily="34" charset="0"/>
              </a:rPr>
              <a:t>(</a:t>
            </a:r>
            <a:r>
              <a:rPr lang="en-US" sz="3500" dirty="0" err="1" smtClean="0">
                <a:latin typeface="Arial" pitchFamily="34" charset="0"/>
                <a:cs typeface="Arial" pitchFamily="34" charset="0"/>
              </a:rPr>
              <a:t>Acesulfame</a:t>
            </a:r>
            <a:r>
              <a:rPr lang="en-US" sz="3500" dirty="0" smtClean="0">
                <a:latin typeface="Arial" pitchFamily="34" charset="0"/>
                <a:cs typeface="Arial" pitchFamily="34" charset="0"/>
              </a:rPr>
              <a:t>-K, Aspartame, Equal®, NutraSweet®, Saccharin, </a:t>
            </a:r>
            <a:r>
              <a:rPr lang="en-US" sz="3500" dirty="0" err="1" smtClean="0">
                <a:latin typeface="Arial" pitchFamily="34" charset="0"/>
                <a:cs typeface="Arial" pitchFamily="34" charset="0"/>
              </a:rPr>
              <a:t>Sweet’n</a:t>
            </a:r>
            <a:r>
              <a:rPr lang="en-US" sz="3500" dirty="0" smtClean="0">
                <a:latin typeface="Arial" pitchFamily="34" charset="0"/>
                <a:cs typeface="Arial" pitchFamily="34" charset="0"/>
              </a:rPr>
              <a:t> Low®, </a:t>
            </a:r>
            <a:r>
              <a:rPr lang="en-US" sz="3500" dirty="0" err="1" smtClean="0">
                <a:latin typeface="Arial" pitchFamily="34" charset="0"/>
                <a:cs typeface="Arial" pitchFamily="34" charset="0"/>
              </a:rPr>
              <a:t>Sucralose</a:t>
            </a:r>
            <a:r>
              <a:rPr lang="en-US" sz="3500" dirty="0" smtClean="0">
                <a:latin typeface="Arial" pitchFamily="34" charset="0"/>
                <a:cs typeface="Arial" pitchFamily="34" charset="0"/>
              </a:rPr>
              <a:t>, </a:t>
            </a:r>
            <a:r>
              <a:rPr lang="en-US" sz="3500" dirty="0" err="1" smtClean="0">
                <a:latin typeface="Arial" pitchFamily="34" charset="0"/>
                <a:cs typeface="Arial" pitchFamily="34" charset="0"/>
              </a:rPr>
              <a:t>Splenda</a:t>
            </a:r>
            <a:r>
              <a:rPr lang="en-US" sz="3500" dirty="0" smtClean="0">
                <a:latin typeface="Arial" pitchFamily="34" charset="0"/>
                <a:cs typeface="Arial" pitchFamily="34" charset="0"/>
              </a:rPr>
              <a:t>® &amp; </a:t>
            </a:r>
            <a:r>
              <a:rPr lang="en-US" sz="3500" dirty="0" err="1" smtClean="0">
                <a:latin typeface="Arial" pitchFamily="34" charset="0"/>
                <a:cs typeface="Arial" pitchFamily="34" charset="0"/>
              </a:rPr>
              <a:t>Sorbitol</a:t>
            </a:r>
            <a:r>
              <a:rPr lang="en-US" sz="3500" dirty="0" smtClean="0">
                <a:latin typeface="Arial" pitchFamily="34" charset="0"/>
                <a:cs typeface="Arial" pitchFamily="34" charset="0"/>
              </a:rPr>
              <a:t>)  Highly-processed, chemically-derived, zero-calorie sweeteners found in diet foods and diet products to reduce calories per serving.  Have direct negative impact on metabolism.  Some have been linked to cancer, headaches, dizziness and hallucinations.</a:t>
            </a:r>
          </a:p>
          <a:p>
            <a:pPr>
              <a:buNone/>
            </a:pPr>
            <a:r>
              <a:rPr lang="en-US" sz="3500" b="1" dirty="0" smtClean="0">
                <a:latin typeface="Arial" pitchFamily="34" charset="0"/>
                <a:cs typeface="Arial" pitchFamily="34" charset="0"/>
              </a:rPr>
              <a:t/>
            </a:r>
            <a:br>
              <a:rPr lang="en-US" sz="3500" b="1" dirty="0" smtClean="0">
                <a:latin typeface="Arial" pitchFamily="34" charset="0"/>
                <a:cs typeface="Arial" pitchFamily="34" charset="0"/>
              </a:rPr>
            </a:br>
            <a:r>
              <a:rPr lang="en-US" sz="3500" b="1" dirty="0" smtClean="0">
                <a:latin typeface="Arial" pitchFamily="34" charset="0"/>
                <a:cs typeface="Arial" pitchFamily="34" charset="0"/>
              </a:rPr>
              <a:t>Preservatives  </a:t>
            </a:r>
            <a:r>
              <a:rPr lang="en-US" sz="3500" dirty="0" smtClean="0">
                <a:latin typeface="Arial" pitchFamily="34" charset="0"/>
                <a:cs typeface="Arial" pitchFamily="34" charset="0"/>
              </a:rPr>
              <a:t>(BHT, BHA, TBHQ)  Compounds that preserve fats and prevent them from becoming rancid.  May result in hyperactivity, </a:t>
            </a:r>
            <a:r>
              <a:rPr lang="en-US" sz="3500" dirty="0" err="1" smtClean="0">
                <a:latin typeface="Arial" pitchFamily="34" charset="0"/>
                <a:cs typeface="Arial" pitchFamily="34" charset="0"/>
              </a:rPr>
              <a:t>angiodema</a:t>
            </a:r>
            <a:r>
              <a:rPr lang="en-US" sz="3500" dirty="0" smtClean="0">
                <a:latin typeface="Arial" pitchFamily="34" charset="0"/>
                <a:cs typeface="Arial" pitchFamily="34" charset="0"/>
              </a:rPr>
              <a:t>, asthma, rhinitis, dermatitis, tumors and affects hormone activity in the body.</a:t>
            </a:r>
          </a:p>
          <a:p>
            <a:pPr>
              <a:buNone/>
            </a:pPr>
            <a:endParaRPr lang="en-US" sz="2400" dirty="0" smtClean="0">
              <a:latin typeface="Arial" pitchFamily="34" charset="0"/>
              <a:cs typeface="Arial" pitchFamily="34" charset="0"/>
            </a:endParaRPr>
          </a:p>
          <a:p>
            <a:endParaRPr lang="en-US" dirty="0"/>
          </a:p>
        </p:txBody>
      </p:sp>
      <p:sp>
        <p:nvSpPr>
          <p:cNvPr id="3" name="Title 2"/>
          <p:cNvSpPr>
            <a:spLocks noGrp="1"/>
          </p:cNvSpPr>
          <p:nvPr>
            <p:ph type="title"/>
          </p:nvPr>
        </p:nvSpPr>
        <p:spPr>
          <a:xfrm>
            <a:off x="457200" y="0"/>
            <a:ext cx="8229600" cy="990600"/>
          </a:xfrm>
        </p:spPr>
        <p:txBody>
          <a:bodyPr/>
          <a:lstStyle/>
          <a:p>
            <a:r>
              <a:rPr lang="en-US" dirty="0" smtClean="0"/>
              <a:t>Performance Killers: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effect?</a:t>
            </a:r>
            <a:endParaRPr lang="en-US" dirty="0"/>
          </a:p>
        </p:txBody>
      </p:sp>
      <p:sp>
        <p:nvSpPr>
          <p:cNvPr id="3" name="Content Placeholder 2"/>
          <p:cNvSpPr>
            <a:spLocks noGrp="1"/>
          </p:cNvSpPr>
          <p:nvPr>
            <p:ph sz="quarter" idx="1"/>
          </p:nvPr>
        </p:nvSpPr>
        <p:spPr>
          <a:xfrm>
            <a:off x="457200" y="1295400"/>
            <a:ext cx="8229600" cy="4711891"/>
          </a:xfrm>
        </p:spPr>
        <p:txBody>
          <a:bodyPr>
            <a:normAutofit fontScale="77500" lnSpcReduction="20000"/>
          </a:bodyPr>
          <a:lstStyle/>
          <a:p>
            <a:r>
              <a:rPr lang="en-US" b="1" dirty="0" smtClean="0"/>
              <a:t>Neurotoxicity:</a:t>
            </a:r>
            <a:r>
              <a:rPr lang="en-US" dirty="0" smtClean="0"/>
              <a:t>  these additives can affect nerve function and the transmission of nervous system messages.</a:t>
            </a:r>
          </a:p>
          <a:p>
            <a:r>
              <a:rPr lang="en-US" b="1" dirty="0" smtClean="0"/>
              <a:t>Delayed growth and development </a:t>
            </a:r>
            <a:r>
              <a:rPr lang="en-US" dirty="0" smtClean="0"/>
              <a:t>as well as behavioral and learning disabilities.</a:t>
            </a:r>
          </a:p>
          <a:p>
            <a:r>
              <a:rPr lang="en-US" b="1" dirty="0" smtClean="0"/>
              <a:t>Hormonal imbalances </a:t>
            </a:r>
            <a:r>
              <a:rPr lang="en-US" dirty="0" smtClean="0"/>
              <a:t>leading to growth, emotional and psychological disturbances and disabilities including delayed sexual maturity.</a:t>
            </a:r>
          </a:p>
          <a:p>
            <a:r>
              <a:rPr lang="en-US" b="1" dirty="0" smtClean="0"/>
              <a:t>Obesity and metabolic disorders </a:t>
            </a:r>
            <a:r>
              <a:rPr lang="en-US" dirty="0" smtClean="0"/>
              <a:t>such as diabetes and thyroid issues as well as cardiovascular issues.</a:t>
            </a:r>
          </a:p>
          <a:p>
            <a:r>
              <a:rPr lang="en-US" b="1" dirty="0" smtClean="0"/>
              <a:t>Respiratory Problems:  </a:t>
            </a:r>
            <a:r>
              <a:rPr lang="en-US" dirty="0" smtClean="0"/>
              <a:t>asthma, respiratory/seasonal allergies.</a:t>
            </a:r>
          </a:p>
          <a:p>
            <a:r>
              <a:rPr lang="en-US" b="1" dirty="0" smtClean="0"/>
              <a:t>Food Intolerances</a:t>
            </a:r>
            <a:r>
              <a:rPr lang="en-US" dirty="0" smtClean="0"/>
              <a:t>, allergies and food/chemical sensitivities.</a:t>
            </a:r>
          </a:p>
          <a:p>
            <a:r>
              <a:rPr lang="en-US" b="1" dirty="0" smtClean="0"/>
              <a:t>Fertility Problems</a:t>
            </a:r>
            <a:r>
              <a:rPr lang="en-US" dirty="0" smtClean="0"/>
              <a:t>:  creating miscarriage, developmental and reproductive problems.</a:t>
            </a:r>
          </a:p>
          <a:p>
            <a:r>
              <a:rPr lang="en-US" b="1" dirty="0" smtClean="0"/>
              <a:t>Mental and Psychological disorders</a:t>
            </a:r>
            <a:r>
              <a:rPr lang="en-US" dirty="0" smtClean="0"/>
              <a:t>, mood disorders, phobias.</a:t>
            </a:r>
          </a:p>
          <a:p>
            <a:r>
              <a:rPr lang="en-US" b="1" dirty="0" smtClean="0"/>
              <a:t>Increased inflammation </a:t>
            </a:r>
            <a:r>
              <a:rPr lang="en-US" dirty="0" smtClean="0"/>
              <a:t>which affects physical performance.  </a:t>
            </a:r>
          </a:p>
          <a:p>
            <a:r>
              <a:rPr lang="en-US" b="1" dirty="0" smtClean="0"/>
              <a:t>Delayed healing </a:t>
            </a:r>
            <a:r>
              <a:rPr lang="en-US" dirty="0" smtClean="0"/>
              <a:t>of injuries and delayed recovery of illness.</a:t>
            </a:r>
          </a:p>
          <a:p>
            <a:r>
              <a:rPr lang="en-US" b="1" dirty="0" smtClean="0"/>
              <a:t>Auto-immune disorders </a:t>
            </a:r>
            <a:r>
              <a:rPr lang="en-US" dirty="0" smtClean="0"/>
              <a:t>such as fibromyalgia, MS, cancer, Lupus.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0"/>
            <a:ext cx="7772400" cy="1089025"/>
          </a:xfrm>
        </p:spPr>
        <p:txBody>
          <a:bodyPr/>
          <a:lstStyle/>
          <a:p>
            <a:pPr algn="l"/>
            <a:r>
              <a:rPr lang="en-US" dirty="0" smtClean="0"/>
              <a:t>Protein</a:t>
            </a:r>
            <a:endParaRPr lang="en-US" dirty="0"/>
          </a:p>
        </p:txBody>
      </p:sp>
      <p:sp>
        <p:nvSpPr>
          <p:cNvPr id="3" name="Subtitle 2"/>
          <p:cNvSpPr>
            <a:spLocks noGrp="1"/>
          </p:cNvSpPr>
          <p:nvPr>
            <p:ph type="subTitle" idx="1"/>
          </p:nvPr>
        </p:nvSpPr>
        <p:spPr>
          <a:xfrm>
            <a:off x="685800" y="1143000"/>
            <a:ext cx="8229600" cy="3810000"/>
          </a:xfrm>
        </p:spPr>
        <p:txBody>
          <a:bodyPr>
            <a:normAutofit fontScale="25000" lnSpcReduction="20000"/>
          </a:bodyPr>
          <a:lstStyle/>
          <a:p>
            <a:pPr algn="l"/>
            <a:r>
              <a:rPr lang="en-US" sz="8000" dirty="0" smtClean="0">
                <a:solidFill>
                  <a:schemeClr val="tx1"/>
                </a:solidFill>
                <a:latin typeface="Arial" pitchFamily="34" charset="0"/>
                <a:cs typeface="Arial" pitchFamily="34" charset="0"/>
              </a:rPr>
              <a:t>Essential for the development and defense of the immune system to fight off pathogens, viruses, bacteria.  </a:t>
            </a:r>
          </a:p>
          <a:p>
            <a:pPr algn="l"/>
            <a:endParaRPr lang="en-US" sz="8000" dirty="0" smtClean="0">
              <a:solidFill>
                <a:schemeClr val="tx1"/>
              </a:solidFill>
              <a:latin typeface="Arial" pitchFamily="34" charset="0"/>
              <a:cs typeface="Arial" pitchFamily="34" charset="0"/>
            </a:endParaRPr>
          </a:p>
          <a:p>
            <a:pPr algn="l"/>
            <a:r>
              <a:rPr lang="en-US" sz="8000" dirty="0" smtClean="0">
                <a:solidFill>
                  <a:schemeClr val="tx1"/>
                </a:solidFill>
                <a:latin typeface="Arial" pitchFamily="34" charset="0"/>
                <a:cs typeface="Arial" pitchFamily="34" charset="0"/>
              </a:rPr>
              <a:t>Essential for the development of antibodies that are literally made of protein.</a:t>
            </a:r>
          </a:p>
          <a:p>
            <a:pPr algn="l"/>
            <a:endParaRPr lang="en-US" sz="8000" dirty="0" smtClean="0">
              <a:solidFill>
                <a:schemeClr val="tx1"/>
              </a:solidFill>
              <a:latin typeface="Arial" pitchFamily="34" charset="0"/>
              <a:cs typeface="Arial" pitchFamily="34" charset="0"/>
            </a:endParaRPr>
          </a:p>
          <a:p>
            <a:pPr algn="l"/>
            <a:r>
              <a:rPr lang="en-US" sz="8000" dirty="0" smtClean="0">
                <a:solidFill>
                  <a:schemeClr val="tx1"/>
                </a:solidFill>
                <a:latin typeface="Arial" pitchFamily="34" charset="0"/>
                <a:cs typeface="Arial" pitchFamily="34" charset="0"/>
              </a:rPr>
              <a:t>Provides the body with slow burning ENERGY without rapid blood sugar increases.  Muscles primarily use protein for growth and repair.</a:t>
            </a:r>
          </a:p>
          <a:p>
            <a:pPr algn="l"/>
            <a:endParaRPr lang="en-US" sz="8000" dirty="0" smtClean="0">
              <a:solidFill>
                <a:schemeClr val="tx1"/>
              </a:solidFill>
              <a:latin typeface="Arial" pitchFamily="34" charset="0"/>
              <a:cs typeface="Arial" pitchFamily="34" charset="0"/>
            </a:endParaRPr>
          </a:p>
          <a:p>
            <a:pPr algn="l"/>
            <a:r>
              <a:rPr lang="en-US" sz="8000" dirty="0" smtClean="0">
                <a:solidFill>
                  <a:schemeClr val="tx1"/>
                </a:solidFill>
                <a:latin typeface="Arial" pitchFamily="34" charset="0"/>
                <a:cs typeface="Arial" pitchFamily="34" charset="0"/>
              </a:rPr>
              <a:t>Needed for the manufacture of hormones, antibodies, enzymes and tissues.</a:t>
            </a:r>
          </a:p>
          <a:p>
            <a:pPr algn="l"/>
            <a:endParaRPr lang="en-US" sz="8000" dirty="0" smtClean="0">
              <a:solidFill>
                <a:schemeClr val="tx1"/>
              </a:solidFill>
              <a:latin typeface="Arial" pitchFamily="34" charset="0"/>
              <a:cs typeface="Arial" pitchFamily="34" charset="0"/>
            </a:endParaRPr>
          </a:p>
          <a:p>
            <a:pPr algn="l"/>
            <a:r>
              <a:rPr lang="en-US" sz="8000" dirty="0" smtClean="0">
                <a:solidFill>
                  <a:schemeClr val="tx1"/>
                </a:solidFill>
                <a:latin typeface="Arial" pitchFamily="34" charset="0"/>
                <a:cs typeface="Arial" pitchFamily="34" charset="0"/>
              </a:rPr>
              <a:t>Maintains acid/alkaline balance in body (pH).  Acid alkaline balance very important in the inflammatory response.</a:t>
            </a:r>
          </a:p>
          <a:p>
            <a:pPr algn="l"/>
            <a:endParaRPr lang="en-US" sz="8000" dirty="0" smtClean="0">
              <a:solidFill>
                <a:schemeClr val="tx1"/>
              </a:solidFill>
              <a:latin typeface="Arial" pitchFamily="34" charset="0"/>
              <a:cs typeface="Arial" pitchFamily="34" charset="0"/>
            </a:endParaRPr>
          </a:p>
          <a:p>
            <a:pPr algn="l"/>
            <a:endParaRPr lang="en-US" sz="3400" dirty="0" smtClean="0">
              <a:solidFill>
                <a:schemeClr val="tx1"/>
              </a:solidFill>
              <a:latin typeface="Arial" pitchFamily="34" charset="0"/>
              <a:cs typeface="Arial" pitchFamily="34" charset="0"/>
            </a:endParaRP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Statistics on Children’s Health</a:t>
            </a:r>
            <a:endParaRPr lang="en-US" dirty="0"/>
          </a:p>
        </p:txBody>
      </p:sp>
      <p:pic>
        <p:nvPicPr>
          <p:cNvPr id="6" name="Content Placeholder 4" descr="fatkids.jpg"/>
          <p:cNvPicPr>
            <a:picLocks noGrp="1" noChangeAspect="1"/>
          </p:cNvPicPr>
          <p:nvPr>
            <p:ph idx="1"/>
          </p:nvPr>
        </p:nvPicPr>
        <p:blipFill>
          <a:blip r:embed="rId2" cstate="print"/>
          <a:stretch>
            <a:fillRect/>
          </a:stretch>
        </p:blipFill>
        <p:spPr>
          <a:xfrm>
            <a:off x="5715000" y="1219200"/>
            <a:ext cx="2354792" cy="1695450"/>
          </a:xfrm>
          <a:prstGeom prst="rect">
            <a:avLst/>
          </a:prstGeom>
          <a:ln>
            <a:noFill/>
          </a:ln>
          <a:effectLst>
            <a:softEdge rad="112500"/>
          </a:effectLst>
        </p:spPr>
      </p:pic>
      <p:pic>
        <p:nvPicPr>
          <p:cNvPr id="7" name="Picture 6" descr="Childhood_obesity.jpg"/>
          <p:cNvPicPr>
            <a:picLocks noChangeAspect="1"/>
          </p:cNvPicPr>
          <p:nvPr/>
        </p:nvPicPr>
        <p:blipFill>
          <a:blip r:embed="rId3" cstate="print"/>
          <a:stretch>
            <a:fillRect/>
          </a:stretch>
        </p:blipFill>
        <p:spPr>
          <a:xfrm>
            <a:off x="5562600" y="4495800"/>
            <a:ext cx="2818047" cy="1905000"/>
          </a:xfrm>
          <a:prstGeom prst="rect">
            <a:avLst/>
          </a:prstGeom>
        </p:spPr>
      </p:pic>
      <p:pic>
        <p:nvPicPr>
          <p:cNvPr id="8" name="Picture 7" descr="pills.jpg"/>
          <p:cNvPicPr>
            <a:picLocks noChangeAspect="1"/>
          </p:cNvPicPr>
          <p:nvPr/>
        </p:nvPicPr>
        <p:blipFill>
          <a:blip r:embed="rId4" cstate="print"/>
          <a:stretch>
            <a:fillRect/>
          </a:stretch>
        </p:blipFill>
        <p:spPr>
          <a:xfrm>
            <a:off x="5912069" y="3276600"/>
            <a:ext cx="1707931" cy="1143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Content Placeholder 2"/>
          <p:cNvSpPr txBox="1">
            <a:spLocks/>
          </p:cNvSpPr>
          <p:nvPr/>
        </p:nvSpPr>
        <p:spPr>
          <a:xfrm>
            <a:off x="1143000" y="1295400"/>
            <a:ext cx="4191000" cy="4800600"/>
          </a:xfrm>
          <a:prstGeom prst="rect">
            <a:avLst/>
          </a:prstGeom>
          <a:solidFill>
            <a:schemeClr val="bg1"/>
          </a:solidFill>
          <a:ln>
            <a:solidFill>
              <a:schemeClr val="bg1"/>
            </a:solidFill>
          </a:ln>
        </p:spPr>
        <p:style>
          <a:lnRef idx="1">
            <a:schemeClr val="accent3"/>
          </a:lnRef>
          <a:fillRef idx="2">
            <a:schemeClr val="accent3"/>
          </a:fillRef>
          <a:effectRef idx="1">
            <a:schemeClr val="accent3"/>
          </a:effectRef>
          <a:fontRef idx="minor">
            <a:schemeClr val="dk1"/>
          </a:fontRef>
        </p:style>
        <p:txBody>
          <a:bodyPr vert="horz">
            <a:normAutofit fontScale="70000" lnSpcReduction="20000"/>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n-US" sz="2400" b="0" i="0" u="none" strike="noStrike" kern="1200" cap="none" spc="0" normalizeH="0" baseline="0" noProof="0" dirty="0" smtClean="0">
              <a:ln>
                <a:noFill/>
              </a:ln>
              <a:solidFill>
                <a:schemeClr val="dk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sz="2600" b="0" i="0" u="none" strike="noStrike" kern="1200" cap="none" spc="0" normalizeH="0" baseline="0" noProof="0" dirty="0" smtClean="0">
                <a:ln>
                  <a:noFill/>
                </a:ln>
                <a:solidFill>
                  <a:schemeClr val="dk1"/>
                </a:solidFill>
                <a:effectLst/>
                <a:uLnTx/>
                <a:uFillTx/>
                <a:latin typeface="Arial" pitchFamily="34" charset="0"/>
                <a:cs typeface="Arial" pitchFamily="34" charset="0"/>
              </a:rPr>
              <a:t>In Canada, over 26% of children and young people are considered overweight or obese.  If this trend continues, more than 46% of school-aged children will be overweight or obese by next year.</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1100" b="0" i="0" u="none" strike="noStrike" kern="1200" cap="none" spc="0" normalizeH="0" baseline="0" noProof="0" dirty="0" smtClean="0">
              <a:ln>
                <a:noFill/>
              </a:ln>
              <a:solidFill>
                <a:schemeClr val="dk1"/>
              </a:solidFill>
              <a:effectLst/>
              <a:uLnTx/>
              <a:uFillTx/>
              <a:latin typeface="Arial" pitchFamily="34" charset="0"/>
              <a:cs typeface="Arial" pitchFamily="34" charset="0"/>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sz="2600" b="0" i="0" u="none" strike="noStrike" kern="1200" cap="none" spc="0" normalizeH="0" baseline="0" noProof="0" dirty="0" smtClean="0">
                <a:ln>
                  <a:noFill/>
                </a:ln>
                <a:solidFill>
                  <a:schemeClr val="dk1"/>
                </a:solidFill>
                <a:effectLst/>
                <a:uLnTx/>
                <a:uFillTx/>
                <a:latin typeface="Arial" pitchFamily="34" charset="0"/>
                <a:cs typeface="Arial" pitchFamily="34" charset="0"/>
              </a:rPr>
              <a:t>In the past 25 years, </a:t>
            </a:r>
            <a:r>
              <a:rPr kumimoji="0" lang="en-US" sz="2600" b="1" i="0" u="none" strike="noStrike" kern="1200" cap="none" spc="0" normalizeH="0" baseline="0" noProof="0" dirty="0" smtClean="0">
                <a:ln>
                  <a:noFill/>
                </a:ln>
                <a:solidFill>
                  <a:schemeClr val="dk1"/>
                </a:solidFill>
                <a:effectLst/>
                <a:uLnTx/>
                <a:uFillTx/>
                <a:latin typeface="Arial" pitchFamily="34" charset="0"/>
                <a:cs typeface="Arial" pitchFamily="34" charset="0"/>
              </a:rPr>
              <a:t>obesity</a:t>
            </a:r>
            <a:r>
              <a:rPr kumimoji="0" lang="en-US" sz="2600" b="0" i="0" u="none" strike="noStrike" kern="1200" cap="none" spc="0" normalizeH="0" baseline="0" noProof="0" dirty="0" smtClean="0">
                <a:ln>
                  <a:noFill/>
                </a:ln>
                <a:solidFill>
                  <a:schemeClr val="dk1"/>
                </a:solidFill>
                <a:effectLst/>
                <a:uLnTx/>
                <a:uFillTx/>
                <a:latin typeface="Arial" pitchFamily="34" charset="0"/>
                <a:cs typeface="Arial" pitchFamily="34" charset="0"/>
              </a:rPr>
              <a:t> rates have </a:t>
            </a:r>
            <a:r>
              <a:rPr kumimoji="0" lang="en-US" sz="2600" b="1" i="0" u="none" strike="noStrike" kern="1200" cap="none" spc="0" normalizeH="0" baseline="0" noProof="0" dirty="0" smtClean="0">
                <a:ln>
                  <a:noFill/>
                </a:ln>
                <a:solidFill>
                  <a:schemeClr val="dk1"/>
                </a:solidFill>
                <a:effectLst/>
                <a:uLnTx/>
                <a:uFillTx/>
                <a:latin typeface="Arial" pitchFamily="34" charset="0"/>
                <a:cs typeface="Arial" pitchFamily="34" charset="0"/>
              </a:rPr>
              <a:t>tripled</a:t>
            </a:r>
            <a:r>
              <a:rPr kumimoji="0" lang="en-US" sz="2600" b="0" i="0" u="none" strike="noStrike" kern="1200" cap="none" spc="0" normalizeH="0" baseline="0" noProof="0" dirty="0" smtClean="0">
                <a:ln>
                  <a:noFill/>
                </a:ln>
                <a:solidFill>
                  <a:schemeClr val="dk1"/>
                </a:solidFill>
                <a:effectLst/>
                <a:uLnTx/>
                <a:uFillTx/>
                <a:latin typeface="Arial" pitchFamily="34" charset="0"/>
                <a:cs typeface="Arial" pitchFamily="34" charset="0"/>
              </a:rPr>
              <a:t> for kids aged 12-17 and similarly for children aged 2-12.</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1700" b="0" i="0" u="none" strike="noStrike" kern="1200" cap="none" spc="0" normalizeH="0" baseline="0" noProof="0" dirty="0" smtClean="0">
              <a:ln>
                <a:noFill/>
              </a:ln>
              <a:solidFill>
                <a:schemeClr val="dk1"/>
              </a:solidFill>
              <a:effectLst/>
              <a:uLnTx/>
              <a:uFillTx/>
              <a:latin typeface="Arial" pitchFamily="34" charset="0"/>
              <a:cs typeface="Arial" pitchFamily="34" charset="0"/>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sz="2600" b="0" i="0" u="none" strike="noStrike" kern="1200" cap="none" spc="0" normalizeH="0" baseline="0" noProof="0" dirty="0" smtClean="0">
                <a:ln>
                  <a:noFill/>
                </a:ln>
                <a:solidFill>
                  <a:schemeClr val="dk1"/>
                </a:solidFill>
                <a:effectLst/>
                <a:uLnTx/>
                <a:uFillTx/>
                <a:latin typeface="Arial" pitchFamily="34" charset="0"/>
                <a:cs typeface="Arial" pitchFamily="34" charset="0"/>
              </a:rPr>
              <a:t>Cholesterol lowering drugs are being given to children as young as 8 years old.</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300" b="0" i="0" u="none" strike="noStrike" kern="1200" cap="none" spc="0" normalizeH="0" baseline="0" noProof="0" dirty="0" smtClean="0">
              <a:ln>
                <a:noFill/>
              </a:ln>
              <a:solidFill>
                <a:schemeClr val="dk1"/>
              </a:solidFill>
              <a:effectLst/>
              <a:uLnTx/>
              <a:uFillTx/>
              <a:latin typeface="Arial" pitchFamily="34" charset="0"/>
              <a:cs typeface="Arial" pitchFamily="34" charset="0"/>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sz="2600" b="0" i="0" u="none" strike="noStrike" kern="1200" cap="none" spc="0" normalizeH="0" baseline="0" noProof="0" dirty="0" smtClean="0">
                <a:ln>
                  <a:noFill/>
                </a:ln>
                <a:solidFill>
                  <a:schemeClr val="dk1"/>
                </a:solidFill>
                <a:effectLst/>
                <a:uLnTx/>
                <a:uFillTx/>
                <a:latin typeface="Arial" pitchFamily="34" charset="0"/>
                <a:cs typeface="Arial" pitchFamily="34" charset="0"/>
              </a:rPr>
              <a:t>High cholesterol has been found in children as young as age 3.</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n-US" sz="2800" b="0" i="0" u="none" strike="noStrike" kern="1200" cap="none" spc="0" normalizeH="0" baseline="0" noProof="0" dirty="0" smtClean="0">
              <a:ln>
                <a:noFill/>
              </a:ln>
              <a:solidFill>
                <a:schemeClr val="dk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n-US" sz="24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sz="2800" dirty="0" smtClean="0">
                <a:latin typeface="+mj-lt"/>
              </a:rPr>
              <a:t>Approximately 20-30% of the diet should consist of high quality, lean, natural sources of protein.</a:t>
            </a:r>
          </a:p>
          <a:p>
            <a:endParaRPr lang="en-US" sz="1200" dirty="0" smtClean="0">
              <a:latin typeface="+mj-lt"/>
            </a:endParaRPr>
          </a:p>
          <a:p>
            <a:r>
              <a:rPr lang="en-US" sz="2800" dirty="0" smtClean="0">
                <a:latin typeface="+mj-lt"/>
              </a:rPr>
              <a:t>Protein is absolutely necessary for muscle growth and support as well as wound healing.  It is necessary for tissue repair.</a:t>
            </a:r>
          </a:p>
          <a:p>
            <a:endParaRPr lang="en-US" sz="1200" dirty="0" smtClean="0">
              <a:latin typeface="+mj-lt"/>
            </a:endParaRPr>
          </a:p>
          <a:p>
            <a:r>
              <a:rPr lang="en-US" sz="2800" dirty="0" smtClean="0">
                <a:latin typeface="+mj-lt"/>
              </a:rPr>
              <a:t>Proteins are like building blocks – they provide  the substances the body needs to build muscle.</a:t>
            </a:r>
          </a:p>
          <a:p>
            <a:endParaRPr lang="en-US" sz="1200" dirty="0" smtClean="0">
              <a:latin typeface="+mj-lt"/>
            </a:endParaRPr>
          </a:p>
          <a:p>
            <a:r>
              <a:rPr lang="en-US" sz="2800" dirty="0" smtClean="0">
                <a:latin typeface="+mj-lt"/>
              </a:rPr>
              <a:t>Chronic protein deficiency can result  in death.</a:t>
            </a:r>
          </a:p>
          <a:p>
            <a:r>
              <a:rPr lang="en-US" sz="2800" dirty="0" smtClean="0">
                <a:latin typeface="+mj-lt"/>
              </a:rPr>
              <a:t>Nuts, seeds and legumes (beans and lentils) are good sources of protein.</a:t>
            </a:r>
          </a:p>
          <a:p>
            <a:endParaRPr lang="en-US" dirty="0"/>
          </a:p>
        </p:txBody>
      </p:sp>
      <p:sp>
        <p:nvSpPr>
          <p:cNvPr id="3" name="Title 2"/>
          <p:cNvSpPr>
            <a:spLocks noGrp="1"/>
          </p:cNvSpPr>
          <p:nvPr>
            <p:ph type="title"/>
          </p:nvPr>
        </p:nvSpPr>
        <p:spPr/>
        <p:txBody>
          <a:bodyPr/>
          <a:lstStyle/>
          <a:p>
            <a:r>
              <a:rPr lang="en-US" dirty="0" smtClean="0"/>
              <a:t>Powerful Protein</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851648" cy="838200"/>
          </a:xfrm>
        </p:spPr>
        <p:txBody>
          <a:bodyPr>
            <a:normAutofit fontScale="90000"/>
          </a:bodyPr>
          <a:lstStyle/>
          <a:p>
            <a:pPr algn="l"/>
            <a:r>
              <a:rPr lang="en-US" dirty="0" smtClean="0"/>
              <a:t>Protein:  Slow Burning Fuel</a:t>
            </a:r>
            <a:endParaRPr lang="en-US" dirty="0"/>
          </a:p>
        </p:txBody>
      </p:sp>
      <p:sp>
        <p:nvSpPr>
          <p:cNvPr id="3" name="Subtitle 2"/>
          <p:cNvSpPr>
            <a:spLocks noGrp="1"/>
          </p:cNvSpPr>
          <p:nvPr>
            <p:ph type="subTitle" idx="1"/>
          </p:nvPr>
        </p:nvSpPr>
        <p:spPr>
          <a:xfrm>
            <a:off x="533400" y="1295400"/>
            <a:ext cx="7854696" cy="3276600"/>
          </a:xfrm>
        </p:spPr>
        <p:txBody>
          <a:bodyPr>
            <a:normAutofit fontScale="92500" lnSpcReduction="20000"/>
          </a:bodyPr>
          <a:lstStyle/>
          <a:p>
            <a:pPr algn="ctr"/>
            <a:r>
              <a:rPr lang="en-US" dirty="0" smtClean="0">
                <a:solidFill>
                  <a:schemeClr val="tx1"/>
                </a:solidFill>
              </a:rPr>
              <a:t>MEAT</a:t>
            </a:r>
          </a:p>
          <a:p>
            <a:pPr algn="ctr"/>
            <a:r>
              <a:rPr lang="en-US" dirty="0" smtClean="0">
                <a:solidFill>
                  <a:schemeClr val="tx1"/>
                </a:solidFill>
              </a:rPr>
              <a:t>FISH</a:t>
            </a:r>
          </a:p>
          <a:p>
            <a:pPr algn="ctr"/>
            <a:r>
              <a:rPr lang="en-US" dirty="0" smtClean="0">
                <a:solidFill>
                  <a:schemeClr val="tx1"/>
                </a:solidFill>
              </a:rPr>
              <a:t>POULTRY</a:t>
            </a:r>
          </a:p>
          <a:p>
            <a:pPr algn="ctr"/>
            <a:r>
              <a:rPr lang="en-US" dirty="0" smtClean="0">
                <a:solidFill>
                  <a:schemeClr val="tx1"/>
                </a:solidFill>
              </a:rPr>
              <a:t>CHEESE</a:t>
            </a:r>
          </a:p>
          <a:p>
            <a:pPr algn="ctr"/>
            <a:r>
              <a:rPr lang="en-US" dirty="0" smtClean="0">
                <a:solidFill>
                  <a:schemeClr val="tx1"/>
                </a:solidFill>
              </a:rPr>
              <a:t>EGGS</a:t>
            </a:r>
          </a:p>
          <a:p>
            <a:pPr algn="ctr"/>
            <a:r>
              <a:rPr lang="en-US" dirty="0" smtClean="0">
                <a:solidFill>
                  <a:schemeClr val="tx1"/>
                </a:solidFill>
              </a:rPr>
              <a:t>DAIRY- Preferably Organic</a:t>
            </a:r>
          </a:p>
          <a:p>
            <a:pPr algn="ctr"/>
            <a:r>
              <a:rPr lang="en-US" dirty="0" smtClean="0">
                <a:solidFill>
                  <a:schemeClr val="tx1"/>
                </a:solidFill>
              </a:rPr>
              <a:t>BEANS</a:t>
            </a:r>
          </a:p>
          <a:p>
            <a:pPr algn="ctr"/>
            <a:r>
              <a:rPr lang="en-US" dirty="0" smtClean="0">
                <a:solidFill>
                  <a:schemeClr val="tx1"/>
                </a:solidFill>
              </a:rPr>
              <a:t>NUTS AND SEEDS</a:t>
            </a:r>
          </a:p>
          <a:p>
            <a:pPr algn="ctr"/>
            <a:r>
              <a:rPr lang="en-US" dirty="0" smtClean="0">
                <a:solidFill>
                  <a:schemeClr val="tx1"/>
                </a:solidFill>
              </a:rPr>
              <a:t>GRAINS such as Oats, </a:t>
            </a:r>
            <a:r>
              <a:rPr lang="en-US" dirty="0" err="1" smtClean="0">
                <a:solidFill>
                  <a:schemeClr val="tx1"/>
                </a:solidFill>
              </a:rPr>
              <a:t>Kamut</a:t>
            </a:r>
            <a:r>
              <a:rPr lang="en-US" dirty="0" smtClean="0">
                <a:solidFill>
                  <a:schemeClr val="tx1"/>
                </a:solidFill>
              </a:rPr>
              <a:t>, Barley, Brown/Wild Rice</a:t>
            </a:r>
            <a:endParaRPr lang="en-US" dirty="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229600" cy="4525963"/>
          </a:xfrm>
        </p:spPr>
        <p:txBody>
          <a:bodyPr>
            <a:normAutofit fontScale="62500" lnSpcReduction="20000"/>
          </a:bodyPr>
          <a:lstStyle/>
          <a:p>
            <a:pPr algn="ctr">
              <a:buNone/>
            </a:pPr>
            <a:r>
              <a:rPr lang="en-US" dirty="0" smtClean="0"/>
              <a:t>FAT gets a bad rap most of the time, but not all fat is bad…</a:t>
            </a:r>
          </a:p>
          <a:p>
            <a:pPr>
              <a:buNone/>
            </a:pPr>
            <a:endParaRPr lang="en-US" dirty="0" smtClean="0"/>
          </a:p>
          <a:p>
            <a:r>
              <a:rPr lang="en-US" dirty="0" smtClean="0"/>
              <a:t>Many of our organs are actually composed of fatty tissues such as the pancreas and thyroid and adrenal glands</a:t>
            </a:r>
          </a:p>
          <a:p>
            <a:endParaRPr lang="en-US" sz="2800" dirty="0" smtClean="0"/>
          </a:p>
          <a:p>
            <a:r>
              <a:rPr lang="en-US" sz="2800" dirty="0" smtClean="0"/>
              <a:t>Flax seed oil, hemp seed oil, walnut and coconut oil and oily fish are great sources of one of the key essential fatty acids, </a:t>
            </a:r>
            <a:r>
              <a:rPr lang="en-US" sz="2800" b="1" dirty="0" smtClean="0"/>
              <a:t>ALSO called Omega-3 fatty acids.</a:t>
            </a:r>
          </a:p>
          <a:p>
            <a:endParaRPr lang="en-US" sz="2800" dirty="0" smtClean="0"/>
          </a:p>
          <a:p>
            <a:r>
              <a:rPr lang="en-US" sz="2800" dirty="0" smtClean="0"/>
              <a:t>For cooking, choose extra virgin olive oil or coconut oil.</a:t>
            </a:r>
          </a:p>
          <a:p>
            <a:pPr>
              <a:buNone/>
            </a:pPr>
            <a:endParaRPr lang="en-US" sz="2800" dirty="0" smtClean="0"/>
          </a:p>
          <a:p>
            <a:r>
              <a:rPr lang="en-US" sz="2800" dirty="0" smtClean="0"/>
              <a:t>Fat should only take up about 10-20 % of daily dietary intake.  </a:t>
            </a:r>
          </a:p>
          <a:p>
            <a:pPr>
              <a:buNone/>
            </a:pPr>
            <a:endParaRPr lang="en-US" sz="2800" dirty="0" smtClean="0"/>
          </a:p>
          <a:p>
            <a:pPr algn="ctr">
              <a:buNone/>
            </a:pPr>
            <a:r>
              <a:rPr lang="en-US" sz="2800" b="1" dirty="0" smtClean="0"/>
              <a:t>FOOD SOURCES OF GOOD FATS:  nuts, seeds, avocados and the oils listed above.</a:t>
            </a:r>
            <a:br>
              <a:rPr lang="en-US" sz="2800" b="1" dirty="0" smtClean="0"/>
            </a:br>
            <a:endParaRPr lang="en-US" sz="2800" b="1" dirty="0" smtClean="0"/>
          </a:p>
          <a:p>
            <a:r>
              <a:rPr lang="en-US" dirty="0" smtClean="0"/>
              <a:t>Good fats provide the body with essential fatty acids for brain development, decreased inflammation and used by the liver to provide good cholesterol for the cells.</a:t>
            </a:r>
          </a:p>
          <a:p>
            <a:endParaRPr lang="en-US" dirty="0"/>
          </a:p>
        </p:txBody>
      </p:sp>
      <p:sp>
        <p:nvSpPr>
          <p:cNvPr id="3" name="Title 2"/>
          <p:cNvSpPr>
            <a:spLocks noGrp="1"/>
          </p:cNvSpPr>
          <p:nvPr>
            <p:ph type="title"/>
          </p:nvPr>
        </p:nvSpPr>
        <p:spPr/>
        <p:txBody>
          <a:bodyPr/>
          <a:lstStyle/>
          <a:p>
            <a:r>
              <a:rPr lang="en-US" dirty="0" smtClean="0"/>
              <a:t>FAT!  Not always a fight.</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r>
              <a:rPr lang="en-US" sz="2800" dirty="0" smtClean="0">
                <a:latin typeface="+mj-lt"/>
              </a:rPr>
              <a:t>Good quality sources of complex carbohydrates should make up about 30-40% of the daily diet.</a:t>
            </a:r>
          </a:p>
          <a:p>
            <a:pPr>
              <a:buNone/>
            </a:pPr>
            <a:endParaRPr lang="en-US" sz="1050" dirty="0" smtClean="0">
              <a:latin typeface="+mj-lt"/>
            </a:endParaRPr>
          </a:p>
          <a:p>
            <a:r>
              <a:rPr lang="en-US" sz="2800" dirty="0" smtClean="0">
                <a:latin typeface="+mj-lt"/>
              </a:rPr>
              <a:t>Oatmeal, whole grains, brown rice, whole grain pasta, and beans are all good sources of complex </a:t>
            </a:r>
            <a:r>
              <a:rPr lang="en-US" sz="2800" dirty="0" err="1" smtClean="0">
                <a:latin typeface="+mj-lt"/>
              </a:rPr>
              <a:t>carbs</a:t>
            </a:r>
            <a:r>
              <a:rPr lang="en-US" sz="2800" dirty="0" smtClean="0">
                <a:latin typeface="+mj-lt"/>
              </a:rPr>
              <a:t>.</a:t>
            </a:r>
          </a:p>
          <a:p>
            <a:pPr>
              <a:buNone/>
            </a:pPr>
            <a:endParaRPr lang="en-US" sz="1050" dirty="0" smtClean="0">
              <a:latin typeface="+mj-lt"/>
            </a:endParaRPr>
          </a:p>
          <a:p>
            <a:r>
              <a:rPr lang="en-US" sz="2800" dirty="0" smtClean="0">
                <a:latin typeface="+mj-lt"/>
              </a:rPr>
              <a:t>Complex </a:t>
            </a:r>
            <a:r>
              <a:rPr lang="en-US" sz="2800" dirty="0" err="1" smtClean="0">
                <a:latin typeface="+mj-lt"/>
              </a:rPr>
              <a:t>carbs</a:t>
            </a:r>
            <a:r>
              <a:rPr lang="en-US" sz="2800" dirty="0" smtClean="0">
                <a:latin typeface="+mj-lt"/>
              </a:rPr>
              <a:t> are an excellent source of fiber.</a:t>
            </a:r>
          </a:p>
          <a:p>
            <a:pPr>
              <a:buNone/>
            </a:pPr>
            <a:endParaRPr lang="en-US" sz="1050" dirty="0" smtClean="0">
              <a:latin typeface="+mj-lt"/>
            </a:endParaRPr>
          </a:p>
          <a:p>
            <a:r>
              <a:rPr lang="en-US" sz="2800" dirty="0" smtClean="0">
                <a:latin typeface="+mj-lt"/>
              </a:rPr>
              <a:t>The difference between good </a:t>
            </a:r>
            <a:r>
              <a:rPr lang="en-US" sz="2800" dirty="0" err="1" smtClean="0">
                <a:latin typeface="+mj-lt"/>
              </a:rPr>
              <a:t>carbs</a:t>
            </a:r>
            <a:r>
              <a:rPr lang="en-US" sz="2800" dirty="0" smtClean="0">
                <a:latin typeface="+mj-lt"/>
              </a:rPr>
              <a:t> and bad </a:t>
            </a:r>
            <a:r>
              <a:rPr lang="en-US" sz="2800" dirty="0" err="1" smtClean="0">
                <a:latin typeface="+mj-lt"/>
              </a:rPr>
              <a:t>carbs</a:t>
            </a:r>
            <a:r>
              <a:rPr lang="en-US" sz="2800" dirty="0" smtClean="0">
                <a:latin typeface="+mj-lt"/>
              </a:rPr>
              <a:t> is not based on a simple and complex carbohydrates list. It’s based on how much fiber is in the food and how fast the food’s sugars are absorbed into your blood stream.</a:t>
            </a:r>
          </a:p>
          <a:p>
            <a:pPr>
              <a:buNone/>
            </a:pPr>
            <a:endParaRPr lang="en-US" sz="1050" dirty="0" smtClean="0">
              <a:latin typeface="+mj-lt"/>
            </a:endParaRPr>
          </a:p>
          <a:p>
            <a:r>
              <a:rPr lang="en-US" sz="2800" dirty="0" smtClean="0">
                <a:latin typeface="+mj-lt"/>
              </a:rPr>
              <a:t>Complex carbohydrates are absorbed much slower into the blood stream.  Simple </a:t>
            </a:r>
            <a:r>
              <a:rPr lang="en-US" sz="2800" dirty="0" err="1" smtClean="0">
                <a:latin typeface="+mj-lt"/>
              </a:rPr>
              <a:t>carbs</a:t>
            </a:r>
            <a:r>
              <a:rPr lang="en-US" sz="2800" dirty="0" smtClean="0">
                <a:latin typeface="+mj-lt"/>
              </a:rPr>
              <a:t> are </a:t>
            </a:r>
            <a:r>
              <a:rPr lang="en-US" sz="2800" dirty="0" err="1" smtClean="0">
                <a:latin typeface="+mj-lt"/>
              </a:rPr>
              <a:t>refined,sugary</a:t>
            </a:r>
            <a:r>
              <a:rPr lang="en-US" sz="2800" dirty="0" smtClean="0">
                <a:latin typeface="+mj-lt"/>
              </a:rPr>
              <a:t> foods and white flour based products.  These are absorbed quickly and can spike blood sugar levels.</a:t>
            </a:r>
          </a:p>
          <a:p>
            <a:pPr>
              <a:buNone/>
            </a:pPr>
            <a:endParaRPr lang="en-US" sz="1050" dirty="0" smtClean="0">
              <a:latin typeface="+mj-lt"/>
            </a:endParaRPr>
          </a:p>
          <a:p>
            <a:r>
              <a:rPr lang="en-US" sz="2800" dirty="0" smtClean="0">
                <a:latin typeface="+mj-lt"/>
              </a:rPr>
              <a:t>Carbohydrates are the primary source of GLUCOSE for the body, and used as fuel both for physical energy and used as the primary source of fuel for the brain.</a:t>
            </a:r>
          </a:p>
          <a:p>
            <a:pPr>
              <a:buNone/>
            </a:pPr>
            <a:endParaRPr lang="en-US" dirty="0"/>
          </a:p>
        </p:txBody>
      </p:sp>
      <p:sp>
        <p:nvSpPr>
          <p:cNvPr id="3" name="Title 2"/>
          <p:cNvSpPr>
            <a:spLocks noGrp="1"/>
          </p:cNvSpPr>
          <p:nvPr>
            <p:ph type="title"/>
          </p:nvPr>
        </p:nvSpPr>
        <p:spPr/>
        <p:txBody>
          <a:bodyPr/>
          <a:lstStyle/>
          <a:p>
            <a:r>
              <a:rPr lang="en-US" dirty="0" smtClean="0"/>
              <a:t>Carbohydrates – Fast Energy</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ctr">
              <a:buNone/>
            </a:pPr>
            <a:r>
              <a:rPr lang="en-US" b="1" dirty="0" smtClean="0"/>
              <a:t>THINK  </a:t>
            </a:r>
            <a:r>
              <a:rPr lang="en-US" b="1" dirty="0" err="1" smtClean="0"/>
              <a:t>Colour</a:t>
            </a:r>
            <a:r>
              <a:rPr lang="en-US" b="1" dirty="0" smtClean="0"/>
              <a:t>!</a:t>
            </a:r>
          </a:p>
          <a:p>
            <a:pPr>
              <a:buNone/>
            </a:pPr>
            <a:r>
              <a:rPr lang="en-US" dirty="0" smtClean="0"/>
              <a:t>The colors of fruits and vegetables are there for a reason.  They are called antioxidants…basically RUST prevention.  Oxidation is a normal part of metabolic function which causes free radical damage in the body.  Exercise increases oxidation, however, also increases oxygenation.  While oxygen is good, it is also bad if we do not consume enough “anti-oxidants” to combat the negative effects of oxidation.  The “</a:t>
            </a:r>
            <a:r>
              <a:rPr lang="en-US" dirty="0" err="1" smtClean="0"/>
              <a:t>colours</a:t>
            </a:r>
            <a:r>
              <a:rPr lang="en-US" dirty="0" smtClean="0"/>
              <a:t>” of food represents hundreds of antioxidants used to help prevent free radical damage.</a:t>
            </a:r>
            <a:endParaRPr lang="en-US" dirty="0"/>
          </a:p>
        </p:txBody>
      </p:sp>
      <p:sp>
        <p:nvSpPr>
          <p:cNvPr id="3" name="Title 2"/>
          <p:cNvSpPr>
            <a:spLocks noGrp="1"/>
          </p:cNvSpPr>
          <p:nvPr>
            <p:ph type="title"/>
          </p:nvPr>
        </p:nvSpPr>
        <p:spPr/>
        <p:txBody>
          <a:bodyPr/>
          <a:lstStyle/>
          <a:p>
            <a:r>
              <a:rPr lang="en-US" dirty="0" smtClean="0"/>
              <a:t>Antioxidants:  Rust Prevention</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sz="2400" dirty="0" smtClean="0">
                <a:latin typeface="+mj-lt"/>
              </a:rPr>
              <a:t>Supplements are absolutely essential for every stage of life, however, the word itself means “in addition to”.  </a:t>
            </a:r>
          </a:p>
          <a:p>
            <a:r>
              <a:rPr lang="en-US" sz="2400" dirty="0" smtClean="0">
                <a:latin typeface="+mj-lt"/>
              </a:rPr>
              <a:t>Supplements DO NOT substitute for a poor diet.</a:t>
            </a:r>
          </a:p>
          <a:p>
            <a:r>
              <a:rPr lang="en-US" sz="2400" dirty="0" smtClean="0">
                <a:latin typeface="+mj-lt"/>
              </a:rPr>
              <a:t>No amount of supplements are worth it if your nutritional intake is consistently inadequate.</a:t>
            </a:r>
          </a:p>
          <a:p>
            <a:r>
              <a:rPr lang="en-US" sz="2400" dirty="0" smtClean="0">
                <a:latin typeface="+mj-lt"/>
              </a:rPr>
              <a:t>Not all supplements are created equal.  Think QUALITY over QUANTITY/VALUE.</a:t>
            </a:r>
          </a:p>
          <a:p>
            <a:r>
              <a:rPr lang="en-US" sz="2400" dirty="0" smtClean="0">
                <a:latin typeface="+mj-lt"/>
              </a:rPr>
              <a:t>Children of all ages require supplements especially if they are engaging is sports activities to reduce the potential of deficiencies due to increased metabolic activity. </a:t>
            </a:r>
          </a:p>
          <a:p>
            <a:r>
              <a:rPr lang="en-US" sz="2400" dirty="0" smtClean="0">
                <a:latin typeface="+mj-lt"/>
              </a:rPr>
              <a:t>It is best to consult with a Natural Health Practitioner for advice before beginning a supplement protocol.</a:t>
            </a:r>
          </a:p>
          <a:p>
            <a:endParaRPr lang="en-US" dirty="0"/>
          </a:p>
        </p:txBody>
      </p:sp>
      <p:sp>
        <p:nvSpPr>
          <p:cNvPr id="3" name="Title 2"/>
          <p:cNvSpPr>
            <a:spLocks noGrp="1"/>
          </p:cNvSpPr>
          <p:nvPr>
            <p:ph type="title"/>
          </p:nvPr>
        </p:nvSpPr>
        <p:spPr/>
        <p:txBody>
          <a:bodyPr>
            <a:normAutofit fontScale="90000"/>
          </a:bodyPr>
          <a:lstStyle/>
          <a:p>
            <a:r>
              <a:rPr lang="en-US" dirty="0" smtClean="0"/>
              <a:t>Supplements – Essentials for what we may not get everyday</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Adequate protein and water (much more preferable over sports drinks) are required before and after sports.</a:t>
            </a:r>
          </a:p>
          <a:p>
            <a:r>
              <a:rPr lang="en-US" sz="2000" dirty="0" smtClean="0"/>
              <a:t>Sports drinks are laced with High Fructose Corn Syrup and food dyes, linked to many health problems.</a:t>
            </a:r>
          </a:p>
          <a:p>
            <a:r>
              <a:rPr lang="en-US" dirty="0" smtClean="0"/>
              <a:t>Fruits, vegetables, whole grains, nuts and seeds (if not allergic), ancient grains such as </a:t>
            </a:r>
            <a:r>
              <a:rPr lang="en-US" dirty="0" err="1" smtClean="0"/>
              <a:t>kamut</a:t>
            </a:r>
            <a:r>
              <a:rPr lang="en-US" dirty="0" smtClean="0"/>
              <a:t>, spelt, whole oats.</a:t>
            </a:r>
          </a:p>
          <a:p>
            <a:r>
              <a:rPr lang="en-US" dirty="0" smtClean="0"/>
              <a:t>Lean meats, REAL meat, (not processed), eggs, fish, legumes (beans), brown and wild </a:t>
            </a:r>
            <a:r>
              <a:rPr lang="en-US" dirty="0" err="1" smtClean="0"/>
              <a:t>rices</a:t>
            </a:r>
            <a:r>
              <a:rPr lang="en-US" dirty="0" smtClean="0"/>
              <a:t>, quinoa, oats.</a:t>
            </a:r>
          </a:p>
          <a:p>
            <a:r>
              <a:rPr lang="en-US" dirty="0" smtClean="0"/>
              <a:t>AVOID:  Excess sugar, fried foods, fast food, fatty foods, candy, packaged/highly processed foods. </a:t>
            </a:r>
            <a:endParaRPr lang="en-US" dirty="0"/>
          </a:p>
        </p:txBody>
      </p:sp>
      <p:sp>
        <p:nvSpPr>
          <p:cNvPr id="3" name="Title 2"/>
          <p:cNvSpPr>
            <a:spLocks noGrp="1"/>
          </p:cNvSpPr>
          <p:nvPr>
            <p:ph type="title"/>
          </p:nvPr>
        </p:nvSpPr>
        <p:spPr/>
        <p:txBody>
          <a:bodyPr/>
          <a:lstStyle/>
          <a:p>
            <a:r>
              <a:rPr lang="en-US" dirty="0" smtClean="0"/>
              <a:t>What’s Best to Eat?</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lgn="ctr">
              <a:buNone/>
            </a:pPr>
            <a:r>
              <a:rPr lang="en-US" sz="2400" b="1" u="sng" dirty="0" smtClean="0">
                <a:latin typeface="Arial" pitchFamily="34" charset="0"/>
                <a:cs typeface="Arial" pitchFamily="34" charset="0"/>
              </a:rPr>
              <a:t>What is a Nutritionist?</a:t>
            </a:r>
          </a:p>
          <a:p>
            <a:pPr algn="ctr">
              <a:buNone/>
            </a:pPr>
            <a:endParaRPr lang="en-US" sz="1400" b="1" u="sng" dirty="0" smtClean="0">
              <a:latin typeface="Arial" pitchFamily="34" charset="0"/>
              <a:cs typeface="Arial" pitchFamily="34" charset="0"/>
            </a:endParaRPr>
          </a:p>
          <a:p>
            <a:pPr algn="just">
              <a:buNone/>
            </a:pPr>
            <a:r>
              <a:rPr lang="en-US" sz="2400" dirty="0" smtClean="0">
                <a:latin typeface="Arial" pitchFamily="34" charset="0"/>
                <a:cs typeface="Arial" pitchFamily="34" charset="0"/>
              </a:rPr>
              <a:t>	A nutritionist is a qualified practitioner who has studied nutrition thoroughly and understands that each person has genetically unique nutritional requirements.  A nutritionist will consider many factors in counseling an individual that may include age, gender, height / weight, lifestyle, activity level (exercise) and dietary habits, food sensitivities and intolerances as well as food preferences and supplements. </a:t>
            </a:r>
          </a:p>
          <a:p>
            <a:pPr>
              <a:buNone/>
            </a:pPr>
            <a:endParaRPr lang="en-US" sz="1300" dirty="0" smtClean="0">
              <a:latin typeface="Arial" pitchFamily="34" charset="0"/>
              <a:cs typeface="Arial" pitchFamily="34" charset="0"/>
            </a:endParaRPr>
          </a:p>
          <a:p>
            <a:pPr algn="ctr">
              <a:buNone/>
            </a:pPr>
            <a:r>
              <a:rPr lang="en-US" sz="2100" dirty="0" smtClean="0">
                <a:latin typeface="Arial" pitchFamily="34" charset="0"/>
                <a:cs typeface="Arial" pitchFamily="34" charset="0"/>
              </a:rPr>
              <a:t>      </a:t>
            </a:r>
            <a:r>
              <a:rPr lang="en-US" sz="2400" dirty="0" smtClean="0">
                <a:latin typeface="Arial" pitchFamily="34" charset="0"/>
                <a:cs typeface="Arial" pitchFamily="34" charset="0"/>
              </a:rPr>
              <a:t>Nutrition is not regulated in Canada, and anyone MAY attempt to call themselves a nutritionist, but </a:t>
            </a:r>
            <a:r>
              <a:rPr lang="en-US" sz="2400" b="1" dirty="0" smtClean="0">
                <a:latin typeface="Arial" pitchFamily="34" charset="0"/>
                <a:cs typeface="Arial" pitchFamily="34" charset="0"/>
              </a:rPr>
              <a:t>ONLY</a:t>
            </a:r>
            <a:r>
              <a:rPr lang="en-US" sz="2400" dirty="0" smtClean="0">
                <a:latin typeface="Arial" pitchFamily="34" charset="0"/>
                <a:cs typeface="Arial" pitchFamily="34" charset="0"/>
              </a:rPr>
              <a:t> those who have studied nutrition thoroughly and passed the testing can use the designation of </a:t>
            </a:r>
            <a:r>
              <a:rPr lang="en-US" sz="2400" b="1" dirty="0" smtClean="0">
                <a:latin typeface="Arial" pitchFamily="34" charset="0"/>
                <a:cs typeface="Arial" pitchFamily="34" charset="0"/>
              </a:rPr>
              <a:t>RNCP (Registered Nutritionist) </a:t>
            </a:r>
            <a:r>
              <a:rPr lang="en-US" sz="2400" dirty="0" smtClean="0">
                <a:latin typeface="Arial" pitchFamily="34" charset="0"/>
                <a:cs typeface="Arial" pitchFamily="34" charset="0"/>
              </a:rPr>
              <a:t>and register with the </a:t>
            </a:r>
            <a:r>
              <a:rPr lang="en-US" sz="2400" b="1" dirty="0" smtClean="0">
                <a:latin typeface="Arial" pitchFamily="34" charset="0"/>
                <a:cs typeface="Arial" pitchFamily="34" charset="0"/>
              </a:rPr>
              <a:t>IONC (International Organization of Nutritional Consultants)</a:t>
            </a:r>
            <a:r>
              <a:rPr lang="en-US" sz="2400" dirty="0" smtClean="0">
                <a:latin typeface="Arial" pitchFamily="34" charset="0"/>
                <a:cs typeface="Arial" pitchFamily="34" charset="0"/>
              </a:rPr>
              <a:t>.  </a:t>
            </a:r>
            <a:endParaRPr lang="en-US" sz="2100" dirty="0" smtClean="0">
              <a:latin typeface="Arial" pitchFamily="34" charset="0"/>
              <a:cs typeface="Arial" pitchFamily="34" charset="0"/>
            </a:endParaRPr>
          </a:p>
          <a:p>
            <a:endParaRPr lang="en-US" dirty="0"/>
          </a:p>
        </p:txBody>
      </p:sp>
      <p:sp>
        <p:nvSpPr>
          <p:cNvPr id="3" name="Title 2"/>
          <p:cNvSpPr>
            <a:spLocks noGrp="1"/>
          </p:cNvSpPr>
          <p:nvPr>
            <p:ph type="title"/>
          </p:nvPr>
        </p:nvSpPr>
        <p:spPr/>
        <p:txBody>
          <a:bodyPr/>
          <a:lstStyle/>
          <a:p>
            <a:r>
              <a:rPr lang="en-US" dirty="0" smtClean="0"/>
              <a:t>How a Nutritionist Can Help</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3200" y="274638"/>
            <a:ext cx="5943600" cy="2620962"/>
          </a:xfrm>
        </p:spPr>
        <p:txBody>
          <a:bodyPr>
            <a:normAutofit fontScale="90000"/>
          </a:bodyPr>
          <a:lstStyle/>
          <a:p>
            <a:pPr algn="ctr"/>
            <a:r>
              <a:rPr lang="en-US" dirty="0" smtClean="0">
                <a:solidFill>
                  <a:schemeClr val="tx1"/>
                </a:solidFill>
              </a:rPr>
              <a:t/>
            </a:r>
            <a:br>
              <a:rPr lang="en-US" dirty="0" smtClean="0">
                <a:solidFill>
                  <a:schemeClr val="tx1"/>
                </a:solidFill>
              </a:rPr>
            </a:br>
            <a:r>
              <a:rPr lang="en-US" dirty="0" smtClean="0">
                <a:solidFill>
                  <a:schemeClr val="tx1"/>
                </a:solidFill>
              </a:rPr>
              <a:t>Thank You PCSA and athletes for attending this presentation.</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Your Health Begins With </a:t>
            </a:r>
            <a:br>
              <a:rPr lang="en-US" dirty="0" smtClean="0">
                <a:solidFill>
                  <a:schemeClr val="tx1"/>
                </a:solidFill>
              </a:rPr>
            </a:br>
            <a:r>
              <a:rPr lang="en-US" dirty="0" smtClean="0">
                <a:solidFill>
                  <a:schemeClr val="tx1"/>
                </a:solidFill>
              </a:rPr>
              <a:t>YOU!</a:t>
            </a:r>
            <a:endParaRPr lang="en-US" dirty="0">
              <a:solidFill>
                <a:schemeClr val="tx1"/>
              </a:solidFill>
            </a:endParaRPr>
          </a:p>
        </p:txBody>
      </p:sp>
      <p:pic>
        <p:nvPicPr>
          <p:cNvPr id="5" name="Picture 4" descr="WebBanner.jpg"/>
          <p:cNvPicPr>
            <a:picLocks noChangeAspect="1"/>
          </p:cNvPicPr>
          <p:nvPr/>
        </p:nvPicPr>
        <p:blipFill>
          <a:blip r:embed="rId2" cstate="print"/>
          <a:stretch>
            <a:fillRect/>
          </a:stretch>
        </p:blipFill>
        <p:spPr>
          <a:xfrm>
            <a:off x="457200" y="228600"/>
            <a:ext cx="8458200" cy="5324475"/>
          </a:xfrm>
          <a:prstGeom prst="rect">
            <a:avLst/>
          </a:prstGeom>
        </p:spPr>
      </p:pic>
      <p:sp>
        <p:nvSpPr>
          <p:cNvPr id="8" name="Content Placeholder 7"/>
          <p:cNvSpPr>
            <a:spLocks noGrp="1"/>
          </p:cNvSpPr>
          <p:nvPr>
            <p:ph idx="1"/>
          </p:nvPr>
        </p:nvSpPr>
        <p:spPr/>
        <p:txBody>
          <a:bodyPr/>
          <a:lstStyle/>
          <a:p>
            <a:pPr algn="ctr">
              <a:buNone/>
            </a:pPr>
            <a:r>
              <a:rPr lang="en-US" sz="3600" dirty="0" smtClean="0">
                <a:latin typeface="Arial" pitchFamily="34" charset="0"/>
                <a:cs typeface="Arial" pitchFamily="34" charset="0"/>
              </a:rPr>
              <a:t>Thank You</a:t>
            </a:r>
          </a:p>
          <a:p>
            <a:pPr algn="ctr">
              <a:buNone/>
            </a:pPr>
            <a:r>
              <a:rPr lang="en-US" sz="3600" dirty="0" smtClean="0">
                <a:latin typeface="Arial" pitchFamily="34" charset="0"/>
                <a:cs typeface="Arial" pitchFamily="34" charset="0"/>
              </a:rPr>
              <a:t>PCSA </a:t>
            </a:r>
          </a:p>
          <a:p>
            <a:pPr algn="ctr">
              <a:buNone/>
            </a:pPr>
            <a:r>
              <a:rPr lang="en-US" sz="3600" dirty="0" smtClean="0">
                <a:latin typeface="Arial" pitchFamily="34" charset="0"/>
                <a:cs typeface="Arial" pitchFamily="34" charset="0"/>
              </a:rPr>
              <a:t>and Athletes </a:t>
            </a:r>
          </a:p>
          <a:p>
            <a:pPr algn="ctr">
              <a:buNone/>
            </a:pPr>
            <a:r>
              <a:rPr lang="en-US" sz="3600" dirty="0" smtClean="0">
                <a:latin typeface="Arial" pitchFamily="34" charset="0"/>
                <a:cs typeface="Arial" pitchFamily="34" charset="0"/>
              </a:rPr>
              <a:t>for </a:t>
            </a:r>
          </a:p>
          <a:p>
            <a:pPr algn="ctr">
              <a:buNone/>
            </a:pPr>
            <a:r>
              <a:rPr lang="en-US" sz="3600" dirty="0" smtClean="0">
                <a:latin typeface="Arial" pitchFamily="34" charset="0"/>
                <a:cs typeface="Arial" pitchFamily="34" charset="0"/>
              </a:rPr>
              <a:t>attending this presentation</a:t>
            </a:r>
          </a:p>
          <a:p>
            <a:pPr algn="ctr">
              <a:buNone/>
            </a:pPr>
            <a:endParaRPr lang="en-US" sz="3600" dirty="0" smtClean="0">
              <a:latin typeface="Arial" pitchFamily="34" charset="0"/>
              <a:cs typeface="Arial" pitchFamily="34" charset="0"/>
            </a:endParaRPr>
          </a:p>
          <a:p>
            <a:pPr algn="ctr">
              <a:buNone/>
            </a:pPr>
            <a:r>
              <a:rPr lang="en-US" sz="3600" dirty="0" smtClean="0">
                <a:latin typeface="Arial" pitchFamily="34" charset="0"/>
                <a:cs typeface="Arial" pitchFamily="34" charset="0"/>
                <a:hlinkClick r:id="rId3"/>
              </a:rPr>
              <a:t>www.bioshealth.ca</a:t>
            </a:r>
            <a:endParaRPr lang="en-US" sz="3600" dirty="0" smtClean="0">
              <a:latin typeface="Arial" pitchFamily="34" charset="0"/>
              <a:cs typeface="Arial" pitchFamily="34" charset="0"/>
            </a:endParaRPr>
          </a:p>
          <a:p>
            <a:pPr algn="ctr">
              <a:buNone/>
            </a:pPr>
            <a:endParaRPr lang="en-US" sz="3600" dirty="0" smtClean="0">
              <a:latin typeface="Arial" pitchFamily="34" charset="0"/>
              <a:cs typeface="Arial" pitchFamily="34" charset="0"/>
            </a:endParaRPr>
          </a:p>
          <a:p>
            <a:pPr algn="ctr">
              <a:buNone/>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cookiemonster.jpg"/>
          <p:cNvPicPr>
            <a:picLocks noChangeAspect="1"/>
          </p:cNvPicPr>
          <p:nvPr/>
        </p:nvPicPr>
        <p:blipFill>
          <a:blip r:embed="rId2" cstate="print"/>
          <a:stretch>
            <a:fillRect/>
          </a:stretch>
        </p:blipFill>
        <p:spPr>
          <a:xfrm>
            <a:off x="4876800" y="304800"/>
            <a:ext cx="4041775" cy="3183731"/>
          </a:xfrm>
          <a:prstGeom prst="rect">
            <a:avLst/>
          </a:prstGeom>
        </p:spPr>
      </p:pic>
      <p:sp>
        <p:nvSpPr>
          <p:cNvPr id="3" name="Title 2"/>
          <p:cNvSpPr>
            <a:spLocks noGrp="1"/>
          </p:cNvSpPr>
          <p:nvPr>
            <p:ph type="title"/>
          </p:nvPr>
        </p:nvSpPr>
        <p:spPr/>
        <p:txBody>
          <a:bodyPr/>
          <a:lstStyle/>
          <a:p>
            <a:r>
              <a:rPr lang="en-US" dirty="0" smtClean="0"/>
              <a:t>Why Nutrition?</a:t>
            </a:r>
            <a:endParaRPr lang="en-US" dirty="0"/>
          </a:p>
        </p:txBody>
      </p:sp>
      <p:sp>
        <p:nvSpPr>
          <p:cNvPr id="2" name="Content Placeholder 1"/>
          <p:cNvSpPr>
            <a:spLocks noGrp="1"/>
          </p:cNvSpPr>
          <p:nvPr>
            <p:ph idx="1"/>
          </p:nvPr>
        </p:nvSpPr>
        <p:spPr/>
        <p:txBody>
          <a:bodyPr>
            <a:normAutofit fontScale="92500"/>
          </a:bodyPr>
          <a:lstStyle/>
          <a:p>
            <a:pPr>
              <a:buNone/>
            </a:pPr>
            <a:r>
              <a:rPr lang="en-US" sz="2800" dirty="0" smtClean="0">
                <a:latin typeface="Arial" pitchFamily="34" charset="0"/>
                <a:cs typeface="Arial" pitchFamily="34" charset="0"/>
              </a:rPr>
              <a:t>Despite being the main form</a:t>
            </a:r>
          </a:p>
          <a:p>
            <a:pPr>
              <a:buNone/>
            </a:pPr>
            <a:r>
              <a:rPr lang="en-US" sz="2800" dirty="0" smtClean="0">
                <a:latin typeface="Arial" pitchFamily="34" charset="0"/>
                <a:cs typeface="Arial" pitchFamily="34" charset="0"/>
              </a:rPr>
              <a:t>of energy for humans…</a:t>
            </a:r>
          </a:p>
          <a:p>
            <a:pPr>
              <a:buNone/>
            </a:pPr>
            <a:r>
              <a:rPr lang="en-US" sz="2800" dirty="0" smtClean="0">
                <a:latin typeface="Arial" pitchFamily="34" charset="0"/>
                <a:cs typeface="Arial" pitchFamily="34" charset="0"/>
              </a:rPr>
              <a:t> </a:t>
            </a:r>
          </a:p>
          <a:p>
            <a:pPr>
              <a:buNone/>
            </a:pPr>
            <a:r>
              <a:rPr lang="en-US" sz="2800" b="1" dirty="0" smtClean="0">
                <a:latin typeface="Arial" pitchFamily="34" charset="0"/>
                <a:cs typeface="Arial" pitchFamily="34" charset="0"/>
              </a:rPr>
              <a:t>Nutrition is still poorly </a:t>
            </a:r>
          </a:p>
          <a:p>
            <a:pPr>
              <a:buNone/>
            </a:pPr>
            <a:r>
              <a:rPr lang="en-US" sz="2800" b="1" dirty="0" smtClean="0">
                <a:latin typeface="Arial" pitchFamily="34" charset="0"/>
                <a:cs typeface="Arial" pitchFamily="34" charset="0"/>
              </a:rPr>
              <a:t>       understood.</a:t>
            </a:r>
          </a:p>
          <a:p>
            <a:pPr>
              <a:buNone/>
            </a:pPr>
            <a:endParaRPr lang="en-US" dirty="0" smtClean="0">
              <a:latin typeface="Arial" pitchFamily="34" charset="0"/>
              <a:cs typeface="Arial" pitchFamily="34" charset="0"/>
            </a:endParaRPr>
          </a:p>
          <a:p>
            <a:pPr algn="ctr">
              <a:buNone/>
            </a:pPr>
            <a:r>
              <a:rPr lang="en-US" i="1" dirty="0" smtClean="0">
                <a:latin typeface="Arial" pitchFamily="34" charset="0"/>
                <a:cs typeface="Arial" pitchFamily="34" charset="0"/>
              </a:rPr>
              <a:t>The mass marketing and media hype of “diets” provides more confusion and sets up the platform for “nutritional failure” usually resulting in malnutrition.  We are not underfed, we are undernourished. </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ell.jpg"/>
          <p:cNvPicPr>
            <a:picLocks noChangeAspect="1"/>
          </p:cNvPicPr>
          <p:nvPr/>
        </p:nvPicPr>
        <p:blipFill>
          <a:blip r:embed="rId2" cstate="print"/>
          <a:stretch>
            <a:fillRect/>
          </a:stretch>
        </p:blipFill>
        <p:spPr>
          <a:xfrm>
            <a:off x="2133600" y="1066800"/>
            <a:ext cx="4724400" cy="4019386"/>
          </a:xfrm>
          <a:prstGeom prst="rect">
            <a:avLst/>
          </a:prstGeom>
        </p:spPr>
      </p:pic>
      <p:sp>
        <p:nvSpPr>
          <p:cNvPr id="5" name="Title 4"/>
          <p:cNvSpPr>
            <a:spLocks noGrp="1"/>
          </p:cNvSpPr>
          <p:nvPr>
            <p:ph type="title"/>
          </p:nvPr>
        </p:nvSpPr>
        <p:spPr>
          <a:xfrm>
            <a:off x="457200" y="274638"/>
            <a:ext cx="8229600" cy="639762"/>
          </a:xfrm>
        </p:spPr>
        <p:txBody>
          <a:bodyPr>
            <a:normAutofit fontScale="90000"/>
          </a:bodyPr>
          <a:lstStyle/>
          <a:p>
            <a:pPr algn="ct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2200" dirty="0" smtClean="0"/>
              <a:t>LIFE happens in your CELLS: </a:t>
            </a:r>
            <a:br>
              <a:rPr lang="en-US" sz="2200" dirty="0" smtClean="0"/>
            </a:br>
            <a:r>
              <a:rPr lang="en-US" sz="2200" dirty="0" smtClean="0"/>
              <a:t>You are not what you eat, you are what you ASSIMILATE…</a:t>
            </a:r>
            <a:br>
              <a:rPr lang="en-US" sz="2200" dirty="0" smtClean="0"/>
            </a:br>
            <a:r>
              <a:rPr lang="en-US" sz="2200" dirty="0" smtClean="0"/>
              <a:t>what you ABSORB!</a:t>
            </a:r>
            <a:r>
              <a:rPr lang="en-US" sz="2000" dirty="0" smtClean="0"/>
              <a:t/>
            </a:r>
            <a:br>
              <a:rPr lang="en-US" sz="2000" dirty="0" smtClean="0"/>
            </a:br>
            <a:r>
              <a:rPr lang="en-US" sz="2800" dirty="0" smtClean="0"/>
              <a:t/>
            </a:r>
            <a:br>
              <a:rPr lang="en-US" sz="2800" dirty="0" smtClean="0"/>
            </a:br>
            <a:r>
              <a:rPr lang="en-US" sz="2800" dirty="0" smtClean="0"/>
              <a:t> </a:t>
            </a:r>
            <a:endParaRPr lang="en-US" sz="2800" dirty="0"/>
          </a:p>
        </p:txBody>
      </p:sp>
      <p:sp>
        <p:nvSpPr>
          <p:cNvPr id="6" name="Content Placeholder 5"/>
          <p:cNvSpPr>
            <a:spLocks noGrp="1"/>
          </p:cNvSpPr>
          <p:nvPr>
            <p:ph idx="1"/>
          </p:nvPr>
        </p:nvSpPr>
        <p:spPr>
          <a:xfrm>
            <a:off x="457200" y="1481328"/>
            <a:ext cx="8229600" cy="4843272"/>
          </a:xfrm>
        </p:spPr>
        <p:txBody>
          <a:bodyPr/>
          <a:lstStyle/>
          <a:p>
            <a:endParaRPr lang="en-US" dirty="0" smtClean="0"/>
          </a:p>
          <a:p>
            <a:endParaRPr lang="en-US" dirty="0"/>
          </a:p>
        </p:txBody>
      </p:sp>
      <p:sp>
        <p:nvSpPr>
          <p:cNvPr id="7" name="Striped Right Arrow 6"/>
          <p:cNvSpPr/>
          <p:nvPr/>
        </p:nvSpPr>
        <p:spPr>
          <a:xfrm>
            <a:off x="152400" y="1752600"/>
            <a:ext cx="1600200" cy="1447800"/>
          </a:xfrm>
          <a:prstGeom prst="strip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28600" y="2209800"/>
            <a:ext cx="1219200" cy="707886"/>
          </a:xfrm>
          <a:prstGeom prst="rect">
            <a:avLst/>
          </a:prstGeom>
          <a:noFill/>
        </p:spPr>
        <p:txBody>
          <a:bodyPr wrap="square" rtlCol="0">
            <a:spAutoFit/>
          </a:bodyPr>
          <a:lstStyle/>
          <a:p>
            <a:pPr algn="ctr"/>
            <a:r>
              <a:rPr lang="en-US" sz="2000" b="1" dirty="0" smtClean="0">
                <a:latin typeface="Arial" pitchFamily="34" charset="0"/>
                <a:cs typeface="Arial" pitchFamily="34" charset="0"/>
              </a:rPr>
              <a:t>You are Here!</a:t>
            </a:r>
            <a:endParaRPr lang="en-US" sz="2000" b="1" dirty="0">
              <a:latin typeface="Arial" pitchFamily="34" charset="0"/>
              <a:cs typeface="Arial" pitchFamily="34" charset="0"/>
            </a:endParaRPr>
          </a:p>
        </p:txBody>
      </p:sp>
      <p:sp>
        <p:nvSpPr>
          <p:cNvPr id="10" name="TextBox 9"/>
          <p:cNvSpPr txBox="1"/>
          <p:nvPr/>
        </p:nvSpPr>
        <p:spPr>
          <a:xfrm>
            <a:off x="533400" y="5181600"/>
            <a:ext cx="7772400" cy="1200329"/>
          </a:xfrm>
          <a:prstGeom prst="rect">
            <a:avLst/>
          </a:prstGeom>
          <a:noFill/>
        </p:spPr>
        <p:txBody>
          <a:bodyPr wrap="square" rtlCol="0">
            <a:spAutoFit/>
          </a:bodyPr>
          <a:lstStyle/>
          <a:p>
            <a:pPr algn="ctr"/>
            <a:r>
              <a:rPr lang="en-US" dirty="0" smtClean="0">
                <a:latin typeface="Arial" pitchFamily="34" charset="0"/>
                <a:cs typeface="Arial" pitchFamily="34" charset="0"/>
              </a:rPr>
              <a:t>Essential </a:t>
            </a:r>
            <a:r>
              <a:rPr lang="en-US" b="1" dirty="0" smtClean="0">
                <a:latin typeface="Arial" pitchFamily="34" charset="0"/>
                <a:cs typeface="Arial" pitchFamily="34" charset="0"/>
              </a:rPr>
              <a:t>nutrients</a:t>
            </a:r>
            <a:r>
              <a:rPr lang="en-US" dirty="0" smtClean="0">
                <a:latin typeface="Arial" pitchFamily="34" charset="0"/>
                <a:cs typeface="Arial" pitchFamily="34" charset="0"/>
              </a:rPr>
              <a:t> - proteins, carbohydrates, fats and oils, minerals, vitamins, and water. </a:t>
            </a:r>
          </a:p>
          <a:p>
            <a:pPr algn="ctr"/>
            <a:r>
              <a:rPr lang="en-US" dirty="0" smtClean="0">
                <a:latin typeface="Arial" pitchFamily="34" charset="0"/>
                <a:cs typeface="Arial" pitchFamily="34" charset="0"/>
              </a:rPr>
              <a:t>Diet is what we eat, but </a:t>
            </a:r>
            <a:r>
              <a:rPr lang="en-US" b="1" dirty="0" smtClean="0">
                <a:latin typeface="Arial" pitchFamily="34" charset="0"/>
                <a:cs typeface="Arial" pitchFamily="34" charset="0"/>
              </a:rPr>
              <a:t>nutrition</a:t>
            </a:r>
            <a:r>
              <a:rPr lang="en-US" dirty="0" smtClean="0">
                <a:latin typeface="Arial" pitchFamily="34" charset="0"/>
                <a:cs typeface="Arial" pitchFamily="34" charset="0"/>
              </a:rPr>
              <a:t> is what </a:t>
            </a:r>
            <a:r>
              <a:rPr lang="en-US" b="1" dirty="0" smtClean="0">
                <a:latin typeface="Arial" pitchFamily="34" charset="0"/>
                <a:cs typeface="Arial" pitchFamily="34" charset="0"/>
              </a:rPr>
              <a:t>our</a:t>
            </a:r>
            <a:r>
              <a:rPr lang="en-US" dirty="0" smtClean="0">
                <a:latin typeface="Arial" pitchFamily="34" charset="0"/>
                <a:cs typeface="Arial" pitchFamily="34" charset="0"/>
              </a:rPr>
              <a:t> </a:t>
            </a:r>
            <a:r>
              <a:rPr lang="en-US" b="1" dirty="0" smtClean="0">
                <a:latin typeface="Arial" pitchFamily="34" charset="0"/>
                <a:cs typeface="Arial" pitchFamily="34" charset="0"/>
              </a:rPr>
              <a:t>cells</a:t>
            </a:r>
            <a:r>
              <a:rPr lang="en-US" dirty="0" smtClean="0">
                <a:latin typeface="Arial" pitchFamily="34" charset="0"/>
                <a:cs typeface="Arial" pitchFamily="34" charset="0"/>
              </a:rPr>
              <a:t> and tissues actually </a:t>
            </a:r>
            <a:r>
              <a:rPr lang="en-US" b="1" dirty="0" smtClean="0">
                <a:latin typeface="Arial" pitchFamily="34" charset="0"/>
                <a:cs typeface="Arial" pitchFamily="34" charset="0"/>
              </a:rPr>
              <a:t>require to function properly.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ody of Junk.jpg"/>
          <p:cNvPicPr>
            <a:picLocks noGrp="1" noChangeAspect="1"/>
          </p:cNvPicPr>
          <p:nvPr>
            <p:ph idx="1"/>
          </p:nvPr>
        </p:nvPicPr>
        <p:blipFill>
          <a:blip r:embed="rId2" cstate="print"/>
          <a:stretch>
            <a:fillRect/>
          </a:stretch>
        </p:blipFill>
        <p:spPr>
          <a:xfrm>
            <a:off x="6172200" y="1524000"/>
            <a:ext cx="2604868" cy="3819168"/>
          </a:xfrm>
        </p:spPr>
      </p:pic>
      <p:sp>
        <p:nvSpPr>
          <p:cNvPr id="7" name="TextBox 6"/>
          <p:cNvSpPr txBox="1"/>
          <p:nvPr/>
        </p:nvSpPr>
        <p:spPr>
          <a:xfrm>
            <a:off x="609600" y="1219200"/>
            <a:ext cx="5410200" cy="4571999"/>
          </a:xfrm>
          <a:prstGeom prst="rect">
            <a:avLst/>
          </a:prstGeom>
          <a:noFill/>
          <a:ln>
            <a:solidFill>
              <a:schemeClr val="bg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000" dirty="0" smtClean="0">
                <a:latin typeface="Arial" pitchFamily="34" charset="0"/>
                <a:cs typeface="Arial" pitchFamily="34" charset="0"/>
              </a:rPr>
              <a:t>YOU are not only what you EAT, but what your body absorbs through digestion.</a:t>
            </a:r>
          </a:p>
          <a:p>
            <a:pPr algn="ctr"/>
            <a:endParaRPr lang="en-US" sz="2000" dirty="0" smtClean="0">
              <a:latin typeface="Arial" pitchFamily="34" charset="0"/>
              <a:cs typeface="Arial" pitchFamily="34" charset="0"/>
            </a:endParaRPr>
          </a:p>
          <a:p>
            <a:pPr algn="ctr"/>
            <a:r>
              <a:rPr lang="en-US" sz="2000" dirty="0" smtClean="0">
                <a:latin typeface="Arial" pitchFamily="34" charset="0"/>
                <a:cs typeface="Arial" pitchFamily="34" charset="0"/>
              </a:rPr>
              <a:t>If poor quality foods go in, poor quality of health is the most obvious result.</a:t>
            </a:r>
          </a:p>
          <a:p>
            <a:pPr algn="ctr"/>
            <a:endParaRPr lang="en-US" sz="2000" dirty="0" smtClean="0">
              <a:latin typeface="Arial" pitchFamily="34" charset="0"/>
              <a:cs typeface="Arial" pitchFamily="34" charset="0"/>
            </a:endParaRPr>
          </a:p>
          <a:p>
            <a:pPr algn="ctr"/>
            <a:r>
              <a:rPr lang="en-US" sz="2000" u="sng" dirty="0" smtClean="0">
                <a:latin typeface="Arial" pitchFamily="34" charset="0"/>
                <a:cs typeface="Arial" pitchFamily="34" charset="0"/>
              </a:rPr>
              <a:t>Nutrition is individual</a:t>
            </a:r>
            <a:r>
              <a:rPr lang="en-US" sz="2000" dirty="0" smtClean="0">
                <a:latin typeface="Arial" pitchFamily="34" charset="0"/>
                <a:cs typeface="Arial" pitchFamily="34" charset="0"/>
              </a:rPr>
              <a:t> – there is no ideal, across-the-board guideline for everyone.</a:t>
            </a:r>
          </a:p>
          <a:p>
            <a:pPr algn="ctr"/>
            <a:endParaRPr lang="en-US" sz="2000" dirty="0" smtClean="0">
              <a:latin typeface="Arial" pitchFamily="34" charset="0"/>
              <a:cs typeface="Arial" pitchFamily="34" charset="0"/>
            </a:endParaRPr>
          </a:p>
          <a:p>
            <a:pPr algn="ctr"/>
            <a:r>
              <a:rPr lang="en-US" sz="2000" dirty="0" smtClean="0">
                <a:latin typeface="Arial" pitchFamily="34" charset="0"/>
                <a:cs typeface="Arial" pitchFamily="34" charset="0"/>
              </a:rPr>
              <a:t>Identifying problems before they become serious is crucial to optimum health.  LISTEN to your/the body .</a:t>
            </a:r>
          </a:p>
          <a:p>
            <a:endParaRPr lang="en-US" sz="2000" dirty="0" smtClean="0">
              <a:latin typeface="Arial" pitchFamily="34" charset="0"/>
              <a:cs typeface="Arial" pitchFamily="34" charset="0"/>
            </a:endParaRPr>
          </a:p>
          <a:p>
            <a:pPr algn="ctr"/>
            <a:r>
              <a:rPr lang="en-US" sz="2000" dirty="0" smtClean="0">
                <a:latin typeface="Arial" pitchFamily="34" charset="0"/>
                <a:cs typeface="Arial" pitchFamily="34" charset="0"/>
              </a:rPr>
              <a:t>With children – START EARLY!!!</a:t>
            </a:r>
            <a:endParaRPr lang="en-US" sz="2000" dirty="0">
              <a:latin typeface="Arial" pitchFamily="34" charset="0"/>
              <a:cs typeface="Arial" pitchFamily="34" charset="0"/>
            </a:endParaRPr>
          </a:p>
        </p:txBody>
      </p:sp>
      <p:sp>
        <p:nvSpPr>
          <p:cNvPr id="5" name="Title 4"/>
          <p:cNvSpPr>
            <a:spLocks noGrp="1"/>
          </p:cNvSpPr>
          <p:nvPr>
            <p:ph type="title"/>
          </p:nvPr>
        </p:nvSpPr>
        <p:spPr>
          <a:xfrm>
            <a:off x="457200" y="0"/>
            <a:ext cx="8229600" cy="1143000"/>
          </a:xfrm>
        </p:spPr>
        <p:txBody>
          <a:bodyPr/>
          <a:lstStyle/>
          <a:p>
            <a:r>
              <a:rPr lang="en-US" dirty="0" smtClean="0"/>
              <a:t>Garbage In, Garbage Out!</a:t>
            </a:r>
            <a:endParaRPr lang="en-US" dirty="0"/>
          </a:p>
        </p:txBody>
      </p:sp>
    </p:spTree>
  </p:cSld>
  <p:clrMapOvr>
    <a:masterClrMapping/>
  </p:clrMapOvr>
  <p:transition advTm="15532"/>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0"/>
            <a:ext cx="8229600" cy="1143000"/>
          </a:xfrm>
        </p:spPr>
        <p:txBody>
          <a:bodyPr/>
          <a:lstStyle/>
          <a:p>
            <a:pPr algn="ctr"/>
            <a:r>
              <a:rPr lang="en-US" dirty="0" smtClean="0"/>
              <a:t>“</a:t>
            </a:r>
            <a:r>
              <a:rPr lang="en-US" dirty="0" err="1" smtClean="0"/>
              <a:t>Frankenfood</a:t>
            </a:r>
            <a:r>
              <a:rPr lang="en-US" dirty="0" smtClean="0"/>
              <a:t> = Poison!”</a:t>
            </a:r>
            <a:endParaRPr lang="en-US" dirty="0"/>
          </a:p>
        </p:txBody>
      </p:sp>
      <p:pic>
        <p:nvPicPr>
          <p:cNvPr id="4" name="Content Placeholder 3" descr="frankenfoods.jpg"/>
          <p:cNvPicPr>
            <a:picLocks noGrp="1" noChangeAspect="1"/>
          </p:cNvPicPr>
          <p:nvPr>
            <p:ph idx="1"/>
          </p:nvPr>
        </p:nvPicPr>
        <p:blipFill>
          <a:blip r:embed="rId2" cstate="print"/>
          <a:stretch>
            <a:fillRect/>
          </a:stretch>
        </p:blipFill>
        <p:spPr>
          <a:xfrm>
            <a:off x="1219200" y="914400"/>
            <a:ext cx="6653548" cy="5241629"/>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Digestion:  Beginning to End</a:t>
            </a:r>
            <a:endParaRPr lang="en-US" dirty="0"/>
          </a:p>
        </p:txBody>
      </p:sp>
      <p:pic>
        <p:nvPicPr>
          <p:cNvPr id="8" name="Content Placeholder 4" descr="Digestive_System.jpg"/>
          <p:cNvPicPr>
            <a:picLocks noGrp="1" noChangeAspect="1"/>
          </p:cNvPicPr>
          <p:nvPr>
            <p:ph idx="1"/>
          </p:nvPr>
        </p:nvPicPr>
        <p:blipFill>
          <a:blip r:embed="rId2" cstate="print"/>
          <a:stretch>
            <a:fillRect/>
          </a:stretch>
        </p:blipFill>
        <p:spPr>
          <a:xfrm>
            <a:off x="4343400" y="1295400"/>
            <a:ext cx="4375442" cy="4953000"/>
          </a:xfrm>
        </p:spPr>
        <p:style>
          <a:lnRef idx="1">
            <a:schemeClr val="accent3"/>
          </a:lnRef>
          <a:fillRef idx="2">
            <a:schemeClr val="accent3"/>
          </a:fillRef>
          <a:effectRef idx="1">
            <a:schemeClr val="accent3"/>
          </a:effectRef>
          <a:fontRef idx="minor">
            <a:schemeClr val="dk1"/>
          </a:fontRef>
        </p:style>
      </p:pic>
      <p:sp>
        <p:nvSpPr>
          <p:cNvPr id="9" name="Content Placeholder 2"/>
          <p:cNvSpPr txBox="1">
            <a:spLocks/>
          </p:cNvSpPr>
          <p:nvPr/>
        </p:nvSpPr>
        <p:spPr>
          <a:xfrm>
            <a:off x="304800" y="1447800"/>
            <a:ext cx="4038600" cy="4525963"/>
          </a:xfrm>
          <a:prstGeom prst="rect">
            <a:avLst/>
          </a:prstGeom>
        </p:spPr>
        <p:txBody>
          <a:bodyPr>
            <a:normAutofit fontScale="85000" lnSpcReduction="20000"/>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sz="2300" b="0" i="0" u="none" strike="noStrike" kern="1200" cap="none" spc="0" normalizeH="0" baseline="0" noProof="0" dirty="0" smtClean="0">
                <a:ln>
                  <a:noFill/>
                </a:ln>
                <a:solidFill>
                  <a:schemeClr val="tx1"/>
                </a:solidFill>
                <a:effectLst/>
                <a:uLnTx/>
                <a:uFillTx/>
                <a:latin typeface="+mn-lt"/>
                <a:ea typeface="+mn-ea"/>
                <a:cs typeface="+mn-cs"/>
              </a:rPr>
              <a:t>The digestive system’s main function is to convert food into ENERGY useful for the body and to provide for waste removal.</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3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sz="2300" b="0" i="0" u="none" strike="noStrike" kern="1200" cap="none" spc="0" normalizeH="0" baseline="0" noProof="0" dirty="0" smtClean="0">
                <a:ln>
                  <a:noFill/>
                </a:ln>
                <a:solidFill>
                  <a:schemeClr val="tx1"/>
                </a:solidFill>
                <a:effectLst/>
                <a:uLnTx/>
                <a:uFillTx/>
                <a:latin typeface="+mn-lt"/>
                <a:ea typeface="+mn-ea"/>
                <a:cs typeface="+mn-cs"/>
              </a:rPr>
              <a:t>This energy is used at the </a:t>
            </a:r>
            <a:r>
              <a:rPr kumimoji="0" lang="en-US" sz="2300" b="1" i="0" u="none" strike="noStrike" kern="1200" cap="none" spc="0" normalizeH="0" baseline="0" noProof="0" dirty="0" smtClean="0">
                <a:ln>
                  <a:noFill/>
                </a:ln>
                <a:solidFill>
                  <a:schemeClr val="tx1"/>
                </a:solidFill>
                <a:effectLst/>
                <a:uLnTx/>
                <a:uFillTx/>
                <a:latin typeface="+mn-lt"/>
                <a:ea typeface="+mn-ea"/>
                <a:cs typeface="+mn-cs"/>
              </a:rPr>
              <a:t>CELLULAR</a:t>
            </a:r>
            <a:r>
              <a:rPr kumimoji="0" lang="en-US" sz="2300" b="0" i="0" u="none" strike="noStrike" kern="1200" cap="none" spc="0" normalizeH="0" baseline="0" noProof="0" dirty="0" smtClean="0">
                <a:ln>
                  <a:noFill/>
                </a:ln>
                <a:solidFill>
                  <a:schemeClr val="tx1"/>
                </a:solidFill>
                <a:effectLst/>
                <a:uLnTx/>
                <a:uFillTx/>
                <a:latin typeface="+mn-lt"/>
                <a:ea typeface="+mn-ea"/>
                <a:cs typeface="+mn-cs"/>
              </a:rPr>
              <a:t> level to provide nutrients used for the chemical reactions the body requires to </a:t>
            </a:r>
            <a:r>
              <a:rPr kumimoji="0" lang="en-US" sz="2300" b="1" i="0" u="none" strike="noStrike" kern="1200" cap="none" spc="0" normalizeH="0" baseline="0" noProof="0" dirty="0" smtClean="0">
                <a:ln>
                  <a:noFill/>
                </a:ln>
                <a:solidFill>
                  <a:schemeClr val="tx1"/>
                </a:solidFill>
                <a:effectLst/>
                <a:uLnTx/>
                <a:uFillTx/>
                <a:latin typeface="+mn-lt"/>
                <a:ea typeface="+mn-ea"/>
                <a:cs typeface="+mn-cs"/>
              </a:rPr>
              <a:t>maintain life.</a:t>
            </a:r>
            <a:endParaRPr kumimoji="0" lang="en-US" sz="23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2600" b="1" i="0" u="none" strike="noStrike" kern="1200" cap="none" spc="0" normalizeH="0" baseline="0" noProof="0" dirty="0" smtClean="0">
                <a:ln>
                  <a:noFill/>
                </a:ln>
                <a:solidFill>
                  <a:prstClr val="black"/>
                </a:solidFill>
                <a:effectLst/>
                <a:uLnTx/>
                <a:uFillTx/>
                <a:latin typeface="Arial Black" pitchFamily="34" charset="0"/>
                <a:ea typeface="+mn-ea"/>
                <a:cs typeface="+mn-cs"/>
              </a:rPr>
              <a:t>The digestive system houses the largest part of the</a:t>
            </a:r>
          </a:p>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2600" b="1" i="0" u="none" strike="noStrike" kern="1200" cap="none" spc="0" normalizeH="0" baseline="0" noProof="0" dirty="0" smtClean="0">
                <a:ln>
                  <a:noFill/>
                </a:ln>
                <a:solidFill>
                  <a:prstClr val="black"/>
                </a:solidFill>
                <a:effectLst/>
                <a:uLnTx/>
                <a:uFillTx/>
                <a:latin typeface="Arial Black" pitchFamily="34" charset="0"/>
                <a:ea typeface="+mn-ea"/>
                <a:cs typeface="+mn-cs"/>
              </a:rPr>
              <a:t> IMMUNE System!</a:t>
            </a:r>
            <a:endParaRPr kumimoji="0" lang="en-US" sz="2600" b="0" i="0" u="none" strike="noStrike" kern="1200" cap="none" spc="0" normalizeH="0" baseline="0" noProof="0" dirty="0" smtClean="0">
              <a:ln>
                <a:noFill/>
              </a:ln>
              <a:solidFill>
                <a:schemeClr val="tx1"/>
              </a:solidFill>
              <a:effectLst/>
              <a:uLnTx/>
              <a:uFillTx/>
              <a:latin typeface="Arial Black" pitchFamily="34" charset="0"/>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458200" cy="4525963"/>
          </a:xfrm>
        </p:spPr>
        <p:txBody>
          <a:bodyPr>
            <a:normAutofit/>
          </a:bodyPr>
          <a:lstStyle/>
          <a:p>
            <a:r>
              <a:rPr lang="en-US" sz="2000" dirty="0" smtClean="0">
                <a:latin typeface="Arial" pitchFamily="34" charset="0"/>
                <a:cs typeface="Arial" pitchFamily="34" charset="0"/>
              </a:rPr>
              <a:t>There are specific ages in both boys and girls where specific athletic abilities will adapt or respond to a training catalyst (stimulus):</a:t>
            </a:r>
          </a:p>
          <a:p>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Strength:	  Females ages 11-13		Males ages</a:t>
            </a:r>
          </a:p>
          <a:p>
            <a:r>
              <a:rPr lang="en-US" sz="2000" dirty="0" smtClean="0">
                <a:latin typeface="Arial" pitchFamily="34" charset="0"/>
                <a:cs typeface="Arial" pitchFamily="34" charset="0"/>
              </a:rPr>
              <a:t>Speed:	  Females ages 11-13		Males ages 13-16</a:t>
            </a:r>
          </a:p>
          <a:p>
            <a:r>
              <a:rPr lang="en-US" sz="2000" dirty="0" smtClean="0">
                <a:latin typeface="Arial" pitchFamily="34" charset="0"/>
                <a:cs typeface="Arial" pitchFamily="34" charset="0"/>
              </a:rPr>
              <a:t>Skill:	  	  Females ages 8-11		Males ages 9-12</a:t>
            </a:r>
          </a:p>
          <a:p>
            <a:r>
              <a:rPr lang="en-US" sz="2000" dirty="0" smtClean="0">
                <a:latin typeface="Arial" pitchFamily="34" charset="0"/>
                <a:cs typeface="Arial" pitchFamily="34" charset="0"/>
              </a:rPr>
              <a:t>Endurance:	  Females age 12 (PHV</a:t>
            </a:r>
            <a:r>
              <a:rPr lang="en-US" sz="2000" b="1" dirty="0" smtClean="0">
                <a:solidFill>
                  <a:srgbClr val="FF0000"/>
                </a:solidFill>
                <a:latin typeface="Arial" pitchFamily="34" charset="0"/>
                <a:cs typeface="Arial" pitchFamily="34" charset="0"/>
              </a:rPr>
              <a:t>*</a:t>
            </a:r>
            <a:r>
              <a:rPr lang="en-US" sz="2000" dirty="0" smtClean="0">
                <a:latin typeface="Arial" pitchFamily="34" charset="0"/>
                <a:cs typeface="Arial" pitchFamily="34" charset="0"/>
              </a:rPr>
              <a:t>)	Males ages (12) 14</a:t>
            </a:r>
          </a:p>
          <a:p>
            <a:pPr>
              <a:buNone/>
            </a:pPr>
            <a:endParaRPr lang="en-US" sz="2000" dirty="0" smtClean="0">
              <a:latin typeface="Arial" pitchFamily="34" charset="0"/>
              <a:cs typeface="Arial" pitchFamily="34" charset="0"/>
            </a:endParaRPr>
          </a:p>
          <a:p>
            <a:r>
              <a:rPr lang="en-US" sz="2000" dirty="0" err="1" smtClean="0">
                <a:latin typeface="Arial" pitchFamily="34" charset="0"/>
                <a:cs typeface="Arial" pitchFamily="34" charset="0"/>
              </a:rPr>
              <a:t>Flexability</a:t>
            </a:r>
            <a:r>
              <a:rPr lang="en-US" sz="2000" dirty="0" smtClean="0">
                <a:latin typeface="Arial" pitchFamily="34" charset="0"/>
                <a:cs typeface="Arial" pitchFamily="34" charset="0"/>
              </a:rPr>
              <a:t>:	  Typically around ages 6-10 for both groups.</a:t>
            </a:r>
          </a:p>
          <a:p>
            <a:endParaRPr lang="en-US" sz="2000" dirty="0" smtClean="0">
              <a:latin typeface="Arial" pitchFamily="34" charset="0"/>
              <a:cs typeface="Arial" pitchFamily="34" charset="0"/>
            </a:endParaRPr>
          </a:p>
          <a:p>
            <a:pPr>
              <a:buNone/>
            </a:pPr>
            <a:r>
              <a:rPr lang="en-US" sz="1800" b="1" i="1" dirty="0" smtClean="0">
                <a:solidFill>
                  <a:srgbClr val="FF0000"/>
                </a:solidFill>
                <a:latin typeface="Arial" pitchFamily="34" charset="0"/>
                <a:cs typeface="Arial" pitchFamily="34" charset="0"/>
              </a:rPr>
              <a:t>*</a:t>
            </a:r>
            <a:r>
              <a:rPr lang="en-US" sz="1800" i="1" dirty="0" smtClean="0">
                <a:latin typeface="Arial" pitchFamily="34" charset="0"/>
                <a:cs typeface="Arial" pitchFamily="34" charset="0"/>
              </a:rPr>
              <a:t>Peak Height Velocity:  maximum rate of growth in stature during a growth spurt.</a:t>
            </a:r>
          </a:p>
          <a:p>
            <a:pPr algn="ctr">
              <a:buNone/>
            </a:pPr>
            <a:r>
              <a:rPr lang="en-US" sz="1800" dirty="0" smtClean="0">
                <a:latin typeface="Arial" pitchFamily="34" charset="0"/>
                <a:cs typeface="Arial" pitchFamily="34" charset="0"/>
              </a:rPr>
              <a:t>Optimum Nutrition is required for peak performance and recovery.</a:t>
            </a:r>
          </a:p>
          <a:p>
            <a:endParaRPr lang="en-US" dirty="0" smtClean="0"/>
          </a:p>
        </p:txBody>
      </p:sp>
      <p:sp>
        <p:nvSpPr>
          <p:cNvPr id="3" name="Title 2"/>
          <p:cNvSpPr>
            <a:spLocks noGrp="1"/>
          </p:cNvSpPr>
          <p:nvPr>
            <p:ph type="title"/>
          </p:nvPr>
        </p:nvSpPr>
        <p:spPr/>
        <p:txBody>
          <a:bodyPr/>
          <a:lstStyle/>
          <a:p>
            <a:r>
              <a:rPr lang="en-US" dirty="0" smtClean="0"/>
              <a:t>“Peak” Performance</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711891"/>
          </a:xfrm>
        </p:spPr>
        <p:txBody>
          <a:bodyPr>
            <a:normAutofit fontScale="77500" lnSpcReduction="20000"/>
          </a:bodyPr>
          <a:lstStyle/>
          <a:p>
            <a:r>
              <a:rPr lang="en-US" sz="2400" dirty="0" smtClean="0">
                <a:latin typeface="Arial" pitchFamily="34" charset="0"/>
                <a:cs typeface="Arial" pitchFamily="34" charset="0"/>
              </a:rPr>
              <a:t>Linear growth during the first 2 years of life remains relatively constant, then there is a pubertal growth spurt.</a:t>
            </a:r>
          </a:p>
          <a:p>
            <a:pPr>
              <a:buNone/>
            </a:pPr>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Typically this happens between the ages of 11-13, however can vary among individuals.</a:t>
            </a:r>
          </a:p>
          <a:p>
            <a:pPr>
              <a:buNone/>
            </a:pPr>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Testosterone drives this development in males and estrogen develops this growth pattern in females.</a:t>
            </a:r>
          </a:p>
          <a:p>
            <a:pPr>
              <a:buNone/>
            </a:pPr>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Nutritional state and level of exercise/activity have major influences on the linear growth of children.</a:t>
            </a:r>
          </a:p>
          <a:p>
            <a:pPr>
              <a:buNone/>
            </a:pPr>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Children of both sexes grow at approximately the same rate until the adolescent growth spurt.  </a:t>
            </a:r>
          </a:p>
          <a:p>
            <a:pPr>
              <a:buNone/>
            </a:pPr>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Hormonal balance is directly connected to nutrient intake, therefore nutrition plays a major role in adolescent development.  </a:t>
            </a:r>
          </a:p>
          <a:p>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a:p>
            <a:endParaRPr lang="en-US" sz="2400" dirty="0">
              <a:latin typeface="Arial" pitchFamily="34" charset="0"/>
              <a:cs typeface="Arial" pitchFamily="34" charset="0"/>
            </a:endParaRPr>
          </a:p>
        </p:txBody>
      </p:sp>
      <p:sp>
        <p:nvSpPr>
          <p:cNvPr id="3" name="Title 2"/>
          <p:cNvSpPr>
            <a:spLocks noGrp="1"/>
          </p:cNvSpPr>
          <p:nvPr>
            <p:ph type="title"/>
          </p:nvPr>
        </p:nvSpPr>
        <p:spPr/>
        <p:txBody>
          <a:bodyPr/>
          <a:lstStyle/>
          <a:p>
            <a:r>
              <a:rPr lang="en-US" dirty="0" smtClean="0"/>
              <a:t>Linear Growth</a:t>
            </a:r>
            <a:endParaRPr lang="en-US" dirty="0"/>
          </a:p>
        </p:txBody>
      </p:sp>
      <p:sp>
        <p:nvSpPr>
          <p:cNvPr id="4" name="Rectangle 3"/>
          <p:cNvSpPr/>
          <p:nvPr/>
        </p:nvSpPr>
        <p:spPr>
          <a:xfrm>
            <a:off x="304800" y="1904999"/>
            <a:ext cx="8534400" cy="2585323"/>
          </a:xfrm>
          <a:prstGeom prst="rect">
            <a:avLst/>
          </a:prstGeom>
        </p:spPr>
        <p:txBody>
          <a:bodyPr wrap="square">
            <a:spAutoFit/>
          </a:bodyPr>
          <a:lstStyle/>
          <a:p>
            <a:endParaRPr lang="en-US" dirty="0" smtClean="0"/>
          </a:p>
          <a:p>
            <a:endParaRPr lang="en-US" dirty="0"/>
          </a:p>
          <a:p>
            <a:endParaRPr lang="en-US" dirty="0" smtClean="0"/>
          </a:p>
          <a:p>
            <a:endParaRPr lang="en-US" dirty="0"/>
          </a:p>
          <a:p>
            <a:endParaRPr lang="en-US" dirty="0"/>
          </a:p>
          <a:p>
            <a:endParaRPr lang="en-US" dirty="0" smtClean="0"/>
          </a:p>
          <a:p>
            <a:endParaRPr lang="en-US" dirty="0"/>
          </a:p>
          <a:p>
            <a:endParaRPr lang="en-US" dirty="0" smtClean="0"/>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1066</TotalTime>
  <Words>2426</Words>
  <Application>Microsoft Office PowerPoint</Application>
  <PresentationFormat>On-screen Show (4:3)</PresentationFormat>
  <Paragraphs>249</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Concourse</vt:lpstr>
      <vt:lpstr>   Nutritional Foundations for Youth Performance Males and Females:   Ages 11-13</vt:lpstr>
      <vt:lpstr>Statistics on Children’s Health</vt:lpstr>
      <vt:lpstr>Why Nutrition?</vt:lpstr>
      <vt:lpstr>   LIFE happens in your CELLS:  You are not what you eat, you are what you ASSIMILATE… what you ABSORB!   </vt:lpstr>
      <vt:lpstr>Garbage In, Garbage Out!</vt:lpstr>
      <vt:lpstr>“Frankenfood = Poison!”</vt:lpstr>
      <vt:lpstr>Digestion:  Beginning to End</vt:lpstr>
      <vt:lpstr>“Peak” Performance</vt:lpstr>
      <vt:lpstr>Linear Growth</vt:lpstr>
      <vt:lpstr>Dynamic Growth!  Ages 11-13</vt:lpstr>
      <vt:lpstr>Individual Development</vt:lpstr>
      <vt:lpstr>Growing up and out…</vt:lpstr>
      <vt:lpstr>Inflammation:  The Body On FIRE!</vt:lpstr>
      <vt:lpstr>Emotional and Psychological Health: </vt:lpstr>
      <vt:lpstr>Inadequate Energy Intake</vt:lpstr>
      <vt:lpstr>Vitamin/Mineral Deficiences</vt:lpstr>
      <vt:lpstr>Performance Killers:</vt:lpstr>
      <vt:lpstr>What is the effect?</vt:lpstr>
      <vt:lpstr>Protein</vt:lpstr>
      <vt:lpstr>Powerful Protein</vt:lpstr>
      <vt:lpstr>Protein:  Slow Burning Fuel</vt:lpstr>
      <vt:lpstr>FAT!  Not always a fight.</vt:lpstr>
      <vt:lpstr>Carbohydrates – Fast Energy</vt:lpstr>
      <vt:lpstr>Antioxidants:  Rust Prevention</vt:lpstr>
      <vt:lpstr>Supplements – Essentials for what we may not get everyday</vt:lpstr>
      <vt:lpstr>What’s Best to Eat?</vt:lpstr>
      <vt:lpstr>How a Nutritionist Can Help</vt:lpstr>
      <vt:lpstr> Thank You PCSA and athletes for attending this presentation.  Your Health Begins With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Nutritional Foundations for Youth Performance</dc:title>
  <dc:creator> </dc:creator>
  <cp:lastModifiedBy> </cp:lastModifiedBy>
  <cp:revision>43</cp:revision>
  <dcterms:created xsi:type="dcterms:W3CDTF">2014-04-03T17:02:27Z</dcterms:created>
  <dcterms:modified xsi:type="dcterms:W3CDTF">2014-04-05T12:56:15Z</dcterms:modified>
</cp:coreProperties>
</file>