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8"/>
  </p:notesMasterIdLst>
  <p:sldIdLst>
    <p:sldId id="256" r:id="rId2"/>
    <p:sldId id="257" r:id="rId3"/>
    <p:sldId id="301" r:id="rId4"/>
    <p:sldId id="260" r:id="rId5"/>
    <p:sldId id="302" r:id="rId6"/>
    <p:sldId id="286" r:id="rId7"/>
    <p:sldId id="258" r:id="rId8"/>
    <p:sldId id="290" r:id="rId9"/>
    <p:sldId id="289" r:id="rId10"/>
    <p:sldId id="303" r:id="rId11"/>
    <p:sldId id="305" r:id="rId12"/>
    <p:sldId id="297" r:id="rId13"/>
    <p:sldId id="273" r:id="rId14"/>
    <p:sldId id="274" r:id="rId15"/>
    <p:sldId id="291" r:id="rId16"/>
    <p:sldId id="262" r:id="rId17"/>
    <p:sldId id="281" r:id="rId18"/>
    <p:sldId id="296" r:id="rId19"/>
    <p:sldId id="282" r:id="rId20"/>
    <p:sldId id="280" r:id="rId21"/>
    <p:sldId id="285" r:id="rId22"/>
    <p:sldId id="292" r:id="rId23"/>
    <p:sldId id="295" r:id="rId24"/>
    <p:sldId id="298" r:id="rId25"/>
    <p:sldId id="293" r:id="rId26"/>
    <p:sldId id="299"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34" autoAdjust="0"/>
    <p:restoredTop sz="94660"/>
  </p:normalViewPr>
  <p:slideViewPr>
    <p:cSldViewPr>
      <p:cViewPr varScale="1">
        <p:scale>
          <a:sx n="65" d="100"/>
          <a:sy n="65" d="100"/>
        </p:scale>
        <p:origin x="-1296"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1B67CD-E2F4-4034-837E-F9411F58CBC8}" type="datetimeFigureOut">
              <a:rPr lang="en-US" smtClean="0"/>
              <a:pPr/>
              <a:t>4/4/2014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3283D8-303F-4202-BBFB-7EE600DC9F3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44%</a:t>
            </a:r>
            <a:endParaRPr lang="en-US" dirty="0"/>
          </a:p>
        </p:txBody>
      </p:sp>
      <p:sp>
        <p:nvSpPr>
          <p:cNvPr id="4" name="Slide Number Placeholder 3"/>
          <p:cNvSpPr>
            <a:spLocks noGrp="1"/>
          </p:cNvSpPr>
          <p:nvPr>
            <p:ph type="sldNum" sz="quarter" idx="10"/>
          </p:nvPr>
        </p:nvSpPr>
        <p:spPr/>
        <p:txBody>
          <a:bodyPr/>
          <a:lstStyle/>
          <a:p>
            <a:fld id="{A63283D8-303F-4202-BBFB-7EE600DC9F39}"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3283D8-303F-4202-BBFB-7EE600DC9F39}" type="slidenum">
              <a:rPr lang="en-US" smtClean="0"/>
              <a:pPr/>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B7459EF6-3579-4D28-A69E-6CC64BBC2BA2}" type="datetimeFigureOut">
              <a:rPr lang="en-US" smtClean="0"/>
              <a:pPr/>
              <a:t>4/4/2014</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52699C77-8D00-4A5C-8E5F-F3B4AB9BA7B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459EF6-3579-4D28-A69E-6CC64BBC2BA2}" type="datetimeFigureOut">
              <a:rPr lang="en-US" smtClean="0"/>
              <a:pPr/>
              <a:t>4/4/2014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99C77-8D00-4A5C-8E5F-F3B4AB9BA7B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459EF6-3579-4D28-A69E-6CC64BBC2BA2}" type="datetimeFigureOut">
              <a:rPr lang="en-US" smtClean="0"/>
              <a:pPr/>
              <a:t>4/4/2014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99C77-8D00-4A5C-8E5F-F3B4AB9BA7B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B7459EF6-3579-4D28-A69E-6CC64BBC2BA2}" type="datetimeFigureOut">
              <a:rPr lang="en-US" smtClean="0"/>
              <a:pPr/>
              <a:t>4/4/2014</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52699C77-8D00-4A5C-8E5F-F3B4AB9BA7B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B7459EF6-3579-4D28-A69E-6CC64BBC2BA2}" type="datetimeFigureOut">
              <a:rPr lang="en-US" smtClean="0"/>
              <a:pPr/>
              <a:t>4/4/2014</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52699C77-8D00-4A5C-8E5F-F3B4AB9BA7B6}"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B7459EF6-3579-4D28-A69E-6CC64BBC2BA2}" type="datetimeFigureOut">
              <a:rPr lang="en-US" smtClean="0"/>
              <a:pPr/>
              <a:t>4/4/2014</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52699C77-8D00-4A5C-8E5F-F3B4AB9BA7B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B7459EF6-3579-4D28-A69E-6CC64BBC2BA2}" type="datetimeFigureOut">
              <a:rPr lang="en-US" smtClean="0"/>
              <a:pPr/>
              <a:t>4/4/2014</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52699C77-8D00-4A5C-8E5F-F3B4AB9BA7B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7459EF6-3579-4D28-A69E-6CC64BBC2BA2}" type="datetimeFigureOut">
              <a:rPr lang="en-US" smtClean="0"/>
              <a:pPr/>
              <a:t>4/4/2014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699C77-8D00-4A5C-8E5F-F3B4AB9BA7B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B7459EF6-3579-4D28-A69E-6CC64BBC2BA2}" type="datetimeFigureOut">
              <a:rPr lang="en-US" smtClean="0"/>
              <a:pPr/>
              <a:t>4/4/2014</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52699C77-8D00-4A5C-8E5F-F3B4AB9BA7B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B7459EF6-3579-4D28-A69E-6CC64BBC2BA2}" type="datetimeFigureOut">
              <a:rPr lang="en-US" smtClean="0"/>
              <a:pPr/>
              <a:t>4/4/2014</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52699C77-8D00-4A5C-8E5F-F3B4AB9BA7B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B7459EF6-3579-4D28-A69E-6CC64BBC2BA2}" type="datetimeFigureOut">
              <a:rPr lang="en-US" smtClean="0"/>
              <a:pPr/>
              <a:t>4/4/2014</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52699C77-8D00-4A5C-8E5F-F3B4AB9BA7B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B7459EF6-3579-4D28-A69E-6CC64BBC2BA2}" type="datetimeFigureOut">
              <a:rPr lang="en-US" smtClean="0"/>
              <a:pPr/>
              <a:t>4/4/2014</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52699C77-8D00-4A5C-8E5F-F3B4AB9BA7B6}"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143000"/>
            <a:ext cx="7772400" cy="1829761"/>
          </a:xfrm>
        </p:spPr>
        <p:txBody>
          <a:bodyPr>
            <a:normAutofit fontScale="90000"/>
          </a:bodyPr>
          <a:lstStyle/>
          <a:p>
            <a:pPr algn="ct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000" dirty="0" smtClean="0"/>
              <a:t>Nutritional Foundations for Youth Performance</a:t>
            </a:r>
            <a:br>
              <a:rPr lang="en-US" sz="4000" dirty="0" smtClean="0"/>
            </a:br>
            <a:r>
              <a:rPr lang="en-US" sz="4000" dirty="0" smtClean="0"/>
              <a:t>Males and Females:  </a:t>
            </a:r>
            <a:br>
              <a:rPr lang="en-US" sz="4000" dirty="0" smtClean="0"/>
            </a:br>
            <a:r>
              <a:rPr lang="en-US" sz="4000" dirty="0" smtClean="0"/>
              <a:t>Ages 14-17</a:t>
            </a:r>
            <a:endParaRPr lang="en-US" sz="4000" dirty="0"/>
          </a:p>
        </p:txBody>
      </p:sp>
      <p:sp>
        <p:nvSpPr>
          <p:cNvPr id="3" name="Subtitle 2"/>
          <p:cNvSpPr>
            <a:spLocks noGrp="1"/>
          </p:cNvSpPr>
          <p:nvPr>
            <p:ph type="subTitle" idx="1"/>
          </p:nvPr>
        </p:nvSpPr>
        <p:spPr>
          <a:xfrm>
            <a:off x="457200" y="3124200"/>
            <a:ext cx="8077200" cy="2362200"/>
          </a:xfrm>
        </p:spPr>
        <p:txBody>
          <a:bodyPr>
            <a:normAutofit fontScale="25000" lnSpcReduction="20000"/>
          </a:bodyPr>
          <a:lstStyle/>
          <a:p>
            <a:pPr algn="ctr"/>
            <a:endParaRPr lang="en-US" dirty="0" smtClean="0"/>
          </a:p>
          <a:p>
            <a:pPr algn="ctr"/>
            <a:r>
              <a:rPr lang="en-US" sz="8000" b="1" dirty="0" smtClean="0">
                <a:latin typeface="Arial" pitchFamily="34" charset="0"/>
                <a:cs typeface="Arial" pitchFamily="34" charset="0"/>
              </a:rPr>
              <a:t>Presented by:  Erin Bell, RNCP</a:t>
            </a:r>
          </a:p>
          <a:p>
            <a:pPr algn="ctr"/>
            <a:r>
              <a:rPr lang="en-US" sz="8000" b="1" dirty="0" smtClean="0">
                <a:latin typeface="Arial" pitchFamily="34" charset="0"/>
                <a:cs typeface="Arial" pitchFamily="34" charset="0"/>
              </a:rPr>
              <a:t>Nutritionist, Holistic Allergist</a:t>
            </a:r>
          </a:p>
          <a:p>
            <a:pPr algn="ctr"/>
            <a:r>
              <a:rPr lang="en-US" sz="8000" b="1" dirty="0" smtClean="0">
                <a:latin typeface="Arial" pitchFamily="34" charset="0"/>
                <a:cs typeface="Arial" pitchFamily="34" charset="0"/>
              </a:rPr>
              <a:t>BIOS Natural Health Peterborough </a:t>
            </a:r>
          </a:p>
          <a:p>
            <a:pPr algn="ctr"/>
            <a:r>
              <a:rPr lang="en-US" sz="8000" b="1" dirty="0" smtClean="0">
                <a:latin typeface="Arial" pitchFamily="34" charset="0"/>
                <a:cs typeface="Arial" pitchFamily="34" charset="0"/>
              </a:rPr>
              <a:t>(Adaptive Health Care Solutions)</a:t>
            </a:r>
          </a:p>
          <a:p>
            <a:pPr algn="ctr"/>
            <a:endParaRPr lang="en-US" sz="8000" b="1" dirty="0" smtClean="0">
              <a:latin typeface="Arial" pitchFamily="34" charset="0"/>
              <a:cs typeface="Arial" pitchFamily="34" charset="0"/>
            </a:endParaRPr>
          </a:p>
          <a:p>
            <a:pPr algn="ctr"/>
            <a:r>
              <a:rPr lang="en-US" sz="8000" b="1" dirty="0" smtClean="0">
                <a:latin typeface="Arial" pitchFamily="34" charset="0"/>
                <a:cs typeface="Arial" pitchFamily="34" charset="0"/>
              </a:rPr>
              <a:t>www.bioshealth.ca</a:t>
            </a:r>
          </a:p>
          <a:p>
            <a:pPr algn="ctr"/>
            <a:endParaRPr lang="en-US" sz="8000" b="1" dirty="0" smtClean="0">
              <a:latin typeface="Arial" pitchFamily="34" charset="0"/>
              <a:cs typeface="Arial" pitchFamily="34" charset="0"/>
            </a:endParaRPr>
          </a:p>
          <a:p>
            <a:pPr algn="ctr"/>
            <a:r>
              <a:rPr lang="en-US" sz="8000" b="1" dirty="0" smtClean="0">
                <a:latin typeface="Arial" pitchFamily="34" charset="0"/>
                <a:cs typeface="Arial" pitchFamily="34" charset="0"/>
              </a:rPr>
              <a:t>April 5, 2015 </a:t>
            </a:r>
          </a:p>
          <a:p>
            <a:endParaRPr lang="en-US" sz="72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smtClean="0"/>
              <a:t>Goal Setting – setting achievable goals and future goals in sports.</a:t>
            </a:r>
          </a:p>
          <a:p>
            <a:r>
              <a:rPr lang="en-US" dirty="0" smtClean="0"/>
              <a:t>Practicing and improving technique and self-confidence.</a:t>
            </a:r>
          </a:p>
          <a:p>
            <a:r>
              <a:rPr lang="en-US" dirty="0" smtClean="0"/>
              <a:t>Relaxation  and stress management skills.</a:t>
            </a:r>
          </a:p>
          <a:p>
            <a:r>
              <a:rPr lang="en-US" dirty="0" smtClean="0"/>
              <a:t>Learning rest and recovery techniques.</a:t>
            </a:r>
          </a:p>
          <a:p>
            <a:r>
              <a:rPr lang="en-US" dirty="0" smtClean="0"/>
              <a:t>Mental skills to deal with competition.</a:t>
            </a:r>
          </a:p>
          <a:p>
            <a:r>
              <a:rPr lang="en-US" dirty="0" smtClean="0"/>
              <a:t>Patience and self-control.</a:t>
            </a:r>
          </a:p>
          <a:p>
            <a:r>
              <a:rPr lang="en-US" dirty="0" smtClean="0"/>
              <a:t>Developing  concentration.</a:t>
            </a:r>
          </a:p>
          <a:p>
            <a:r>
              <a:rPr lang="en-US" dirty="0" smtClean="0"/>
              <a:t>Time management skills.</a:t>
            </a:r>
          </a:p>
          <a:p>
            <a:r>
              <a:rPr lang="en-US" dirty="0" smtClean="0"/>
              <a:t>Promoting positive reinforcement and self image.</a:t>
            </a:r>
            <a:endParaRPr lang="en-US" dirty="0"/>
          </a:p>
        </p:txBody>
      </p:sp>
      <p:sp>
        <p:nvSpPr>
          <p:cNvPr id="3" name="Title 2"/>
          <p:cNvSpPr>
            <a:spLocks noGrp="1"/>
          </p:cNvSpPr>
          <p:nvPr>
            <p:ph type="title"/>
          </p:nvPr>
        </p:nvSpPr>
        <p:spPr/>
        <p:txBody>
          <a:bodyPr>
            <a:normAutofit fontScale="90000"/>
          </a:bodyPr>
          <a:lstStyle/>
          <a:p>
            <a:r>
              <a:rPr lang="en-US" dirty="0" smtClean="0"/>
              <a:t>Other stages of development that require optimum Nutrition:</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843272"/>
          </a:xfrm>
        </p:spPr>
        <p:txBody>
          <a:bodyPr>
            <a:normAutofit fontScale="47500" lnSpcReduction="20000"/>
          </a:bodyPr>
          <a:lstStyle/>
          <a:p>
            <a:r>
              <a:rPr lang="en-US" sz="3400" dirty="0" smtClean="0"/>
              <a:t>This circadian cycle is “synchronized” to regulate various physiological and behavioral processes of the body.</a:t>
            </a:r>
          </a:p>
          <a:p>
            <a:pPr>
              <a:buNone/>
            </a:pPr>
            <a:endParaRPr lang="en-US" sz="3400" dirty="0" smtClean="0"/>
          </a:p>
          <a:p>
            <a:r>
              <a:rPr lang="en-US" sz="3400" dirty="0" smtClean="0"/>
              <a:t>Nearly all of these processes in humans occur rhythmically.</a:t>
            </a:r>
          </a:p>
          <a:p>
            <a:pPr>
              <a:buNone/>
            </a:pPr>
            <a:endParaRPr lang="en-US" sz="3400" dirty="0" smtClean="0"/>
          </a:p>
          <a:p>
            <a:r>
              <a:rPr lang="en-US" sz="3400" dirty="0" smtClean="0"/>
              <a:t>Our body is programmed to “do the right thing at the right time of day”.  HGH (human growth hormone) is specifically active while we sleep to restore, replace and repair cellular damage.  Basically, we GROW while we sleep!</a:t>
            </a:r>
          </a:p>
          <a:p>
            <a:pPr>
              <a:buNone/>
            </a:pPr>
            <a:endParaRPr lang="en-US" sz="3400" dirty="0" smtClean="0"/>
          </a:p>
          <a:p>
            <a:r>
              <a:rPr lang="en-US" sz="3400" dirty="0" smtClean="0"/>
              <a:t>Although we can adapt somewhat to changes in our external environment, we cannot sustain this system if it is regularly interrupted.</a:t>
            </a:r>
          </a:p>
          <a:p>
            <a:pPr>
              <a:buNone/>
            </a:pPr>
            <a:r>
              <a:rPr lang="en-US" sz="3400" dirty="0" smtClean="0"/>
              <a:t> </a:t>
            </a:r>
          </a:p>
          <a:p>
            <a:r>
              <a:rPr lang="en-US" sz="3400" dirty="0" smtClean="0"/>
              <a:t>Some other processes involved in circadian rhythm are co-ordination, body temperature, alertness, neurological processes, cellular growth and regeneration, and digestion.</a:t>
            </a:r>
          </a:p>
          <a:p>
            <a:pPr>
              <a:buNone/>
            </a:pPr>
            <a:endParaRPr lang="en-US" sz="3400" dirty="0" smtClean="0"/>
          </a:p>
          <a:p>
            <a:r>
              <a:rPr lang="en-US" sz="3400" dirty="0" smtClean="0"/>
              <a:t>The entire system “resets” itself every 24 hours.</a:t>
            </a:r>
          </a:p>
          <a:p>
            <a:endParaRPr lang="en-US" sz="3400" dirty="0" smtClean="0"/>
          </a:p>
          <a:p>
            <a:r>
              <a:rPr lang="en-US" sz="3400" dirty="0" smtClean="0"/>
              <a:t>Long term disruption to this cycle has shown significant adverse health effects specifically to the cardiovascular system as well as increases in the risk of developing cancer.</a:t>
            </a:r>
          </a:p>
          <a:p>
            <a:endParaRPr lang="en-US" dirty="0" smtClean="0"/>
          </a:p>
          <a:p>
            <a:pPr>
              <a:buNone/>
            </a:pPr>
            <a:endParaRPr lang="en-US" dirty="0" smtClean="0"/>
          </a:p>
          <a:p>
            <a:pPr algn="ctr">
              <a:buNone/>
            </a:pPr>
            <a:endParaRPr lang="en-US" dirty="0" smtClean="0"/>
          </a:p>
          <a:p>
            <a:pPr algn="ctr">
              <a:buNone/>
            </a:pPr>
            <a:endParaRPr lang="en-US" dirty="0" smtClean="0"/>
          </a:p>
        </p:txBody>
      </p:sp>
      <p:sp>
        <p:nvSpPr>
          <p:cNvPr id="3" name="Title 2"/>
          <p:cNvSpPr>
            <a:spLocks noGrp="1"/>
          </p:cNvSpPr>
          <p:nvPr>
            <p:ph type="title"/>
          </p:nvPr>
        </p:nvSpPr>
        <p:spPr>
          <a:xfrm>
            <a:off x="457200" y="152400"/>
            <a:ext cx="8229600" cy="1399032"/>
          </a:xfrm>
        </p:spPr>
        <p:txBody>
          <a:bodyPr>
            <a:normAutofit fontScale="90000"/>
          </a:bodyPr>
          <a:lstStyle/>
          <a:p>
            <a:pPr algn="ctr"/>
            <a:r>
              <a:rPr lang="en-US" dirty="0" smtClean="0"/>
              <a:t>Biological Timekeeping – The Sleep Wake Cycle</a:t>
            </a:r>
            <a:br>
              <a:rPr lang="en-US" dirty="0" smtClean="0"/>
            </a:b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67494"/>
            <a:ext cx="8229600" cy="1180306"/>
          </a:xfrm>
        </p:spPr>
        <p:txBody>
          <a:bodyPr>
            <a:normAutofit fontScale="90000"/>
          </a:bodyPr>
          <a:lstStyle/>
          <a:p>
            <a:pPr algn="ctr"/>
            <a:r>
              <a:rPr lang="en-US" sz="3600" dirty="0" smtClean="0"/>
              <a:t>Emotional and Psychological Health: </a:t>
            </a:r>
            <a:endParaRPr lang="en-US" sz="3600" dirty="0"/>
          </a:p>
        </p:txBody>
      </p:sp>
      <p:sp>
        <p:nvSpPr>
          <p:cNvPr id="2" name="Content Placeholder 1"/>
          <p:cNvSpPr>
            <a:spLocks noGrp="1"/>
          </p:cNvSpPr>
          <p:nvPr>
            <p:ph idx="1"/>
          </p:nvPr>
        </p:nvSpPr>
        <p:spPr>
          <a:xfrm>
            <a:off x="228600" y="1371600"/>
            <a:ext cx="8229600" cy="4525963"/>
          </a:xfrm>
        </p:spPr>
        <p:txBody>
          <a:bodyPr numCol="2">
            <a:normAutofit fontScale="62500" lnSpcReduction="20000"/>
          </a:bodyPr>
          <a:lstStyle/>
          <a:p>
            <a:r>
              <a:rPr lang="en-US" dirty="0" smtClean="0"/>
              <a:t>Teens are entering a very challenging stage of life.  </a:t>
            </a:r>
          </a:p>
          <a:p>
            <a:r>
              <a:rPr lang="en-US" dirty="0" smtClean="0"/>
              <a:t>Emotional and psychological issues can be overwhelming, especially when the stages of competition are introduced.  </a:t>
            </a:r>
          </a:p>
          <a:p>
            <a:r>
              <a:rPr lang="en-US" dirty="0" smtClean="0"/>
              <a:t>Performance anxiety is common at this stage.  </a:t>
            </a:r>
          </a:p>
          <a:p>
            <a:r>
              <a:rPr lang="en-US" dirty="0" smtClean="0"/>
              <a:t>Nutrient deficiencies, specifically in B Vitamins, Magnesium and Essential Fatty Acids have been scientifically proven in conditions of depression, ADD/ADHD, OCD, Autism, delayed growth, behavioral and social disorders, mood swings, hypoglycemia (low blood sugar), early or late sexual maturation, hyperactivity, lethargy and learning disabilities.  </a:t>
            </a:r>
          </a:p>
          <a:p>
            <a:r>
              <a:rPr lang="en-US" dirty="0" smtClean="0"/>
              <a:t>Emotional and psychological demands, as well as increased physical activity uses more of the essential nutrients from foods.   </a:t>
            </a:r>
          </a:p>
          <a:p>
            <a:r>
              <a:rPr lang="en-US" dirty="0" smtClean="0"/>
              <a:t>Health Statistics show a direct co-relation between nutrient deficiencies and mental and cognitive function.</a:t>
            </a:r>
            <a:endParaRPr lang="en-US" dirty="0"/>
          </a:p>
        </p:txBody>
      </p:sp>
      <p:pic>
        <p:nvPicPr>
          <p:cNvPr id="4" name="Picture 3" descr="depression1_id2374521_jpg_.jpg"/>
          <p:cNvPicPr>
            <a:picLocks noChangeAspect="1"/>
          </p:cNvPicPr>
          <p:nvPr/>
        </p:nvPicPr>
        <p:blipFill>
          <a:blip r:embed="rId2" cstate="print"/>
          <a:stretch>
            <a:fillRect/>
          </a:stretch>
        </p:blipFill>
        <p:spPr>
          <a:xfrm>
            <a:off x="7467600" y="4533392"/>
            <a:ext cx="1676400" cy="2324608"/>
          </a:xfrm>
          <a:prstGeom prst="rect">
            <a:avLst/>
          </a:prstGeom>
        </p:spPr>
      </p:pic>
      <p:pic>
        <p:nvPicPr>
          <p:cNvPr id="5" name="Picture 4" descr="depressed-mothers-21.jpg"/>
          <p:cNvPicPr>
            <a:picLocks noChangeAspect="1"/>
          </p:cNvPicPr>
          <p:nvPr/>
        </p:nvPicPr>
        <p:blipFill>
          <a:blip r:embed="rId3" cstate="print"/>
          <a:stretch>
            <a:fillRect/>
          </a:stretch>
        </p:blipFill>
        <p:spPr>
          <a:xfrm>
            <a:off x="4876800" y="4906119"/>
            <a:ext cx="2082800" cy="1951881"/>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1143000"/>
          </a:xfrm>
        </p:spPr>
        <p:txBody>
          <a:bodyPr/>
          <a:lstStyle/>
          <a:p>
            <a:pPr algn="ctr"/>
            <a:r>
              <a:rPr lang="en-US" dirty="0" smtClean="0"/>
              <a:t>Inadequate Energy Intake</a:t>
            </a:r>
            <a:endParaRPr lang="en-US" dirty="0"/>
          </a:p>
        </p:txBody>
      </p:sp>
      <p:sp>
        <p:nvSpPr>
          <p:cNvPr id="2" name="Content Placeholder 1"/>
          <p:cNvSpPr>
            <a:spLocks noGrp="1"/>
          </p:cNvSpPr>
          <p:nvPr>
            <p:ph idx="1"/>
          </p:nvPr>
        </p:nvSpPr>
        <p:spPr>
          <a:xfrm>
            <a:off x="457200" y="1219200"/>
            <a:ext cx="8229600" cy="5029200"/>
          </a:xfrm>
        </p:spPr>
        <p:txBody>
          <a:bodyPr>
            <a:normAutofit fontScale="40000" lnSpcReduction="20000"/>
          </a:bodyPr>
          <a:lstStyle/>
          <a:p>
            <a:r>
              <a:rPr lang="en-US" sz="4500" dirty="0" smtClean="0">
                <a:latin typeface="Arial" pitchFamily="34" charset="0"/>
                <a:cs typeface="Arial" pitchFamily="34" charset="0"/>
              </a:rPr>
              <a:t>Teens with nutritional growth impediment may experience growth deceleration due to suboptimal energy intake.</a:t>
            </a:r>
          </a:p>
          <a:p>
            <a:endParaRPr lang="en-US" sz="4500" dirty="0" smtClean="0">
              <a:latin typeface="Arial" pitchFamily="34" charset="0"/>
              <a:cs typeface="Arial" pitchFamily="34" charset="0"/>
            </a:endParaRPr>
          </a:p>
          <a:p>
            <a:r>
              <a:rPr lang="en-US" sz="4500" dirty="0" smtClean="0">
                <a:latin typeface="Arial" pitchFamily="34" charset="0"/>
                <a:cs typeface="Arial" pitchFamily="34" charset="0"/>
              </a:rPr>
              <a:t>Protein intake may be inadequate and is often the cause of growth delay.  This can result in </a:t>
            </a:r>
            <a:r>
              <a:rPr lang="en-US" sz="4500" b="1" u="sng" dirty="0" smtClean="0">
                <a:latin typeface="Arial" pitchFamily="34" charset="0"/>
                <a:cs typeface="Arial" pitchFamily="34" charset="0"/>
              </a:rPr>
              <a:t>energy malnutrition</a:t>
            </a:r>
            <a:r>
              <a:rPr lang="en-US" sz="4500" dirty="0" smtClean="0">
                <a:latin typeface="Arial" pitchFamily="34" charset="0"/>
                <a:cs typeface="Arial" pitchFamily="34" charset="0"/>
              </a:rPr>
              <a:t>.</a:t>
            </a:r>
          </a:p>
          <a:p>
            <a:pPr>
              <a:buNone/>
            </a:pPr>
            <a:endParaRPr lang="en-US" sz="4500" dirty="0" smtClean="0">
              <a:latin typeface="Arial" pitchFamily="34" charset="0"/>
              <a:cs typeface="Arial" pitchFamily="34" charset="0"/>
            </a:endParaRPr>
          </a:p>
          <a:p>
            <a:r>
              <a:rPr lang="en-US" sz="4500" dirty="0" smtClean="0">
                <a:latin typeface="Arial" pitchFamily="34" charset="0"/>
                <a:cs typeface="Arial" pitchFamily="34" charset="0"/>
              </a:rPr>
              <a:t>Insufficient protein intake due to injury or illness, as well as heavy exercise may be temporarily delayed, but can quickly catch up after sufficient dietary protein is consumed.</a:t>
            </a:r>
          </a:p>
          <a:p>
            <a:endParaRPr lang="en-US" sz="4500" dirty="0" smtClean="0">
              <a:latin typeface="Arial" pitchFamily="34" charset="0"/>
              <a:cs typeface="Arial" pitchFamily="34" charset="0"/>
            </a:endParaRPr>
          </a:p>
          <a:p>
            <a:r>
              <a:rPr lang="en-US" sz="4500" dirty="0" smtClean="0">
                <a:latin typeface="Arial" pitchFamily="34" charset="0"/>
                <a:cs typeface="Arial" pitchFamily="34" charset="0"/>
              </a:rPr>
              <a:t>Today’s SAD diet (standard American/Western Diet) is carbohydrate heavy and is generally lacking in sufficient protein for optimal growth and development.</a:t>
            </a:r>
          </a:p>
          <a:p>
            <a:pPr>
              <a:buNone/>
            </a:pPr>
            <a:endParaRPr lang="en-US" sz="4500" dirty="0" smtClean="0">
              <a:latin typeface="Arial" pitchFamily="34" charset="0"/>
              <a:cs typeface="Arial" pitchFamily="34" charset="0"/>
            </a:endParaRPr>
          </a:p>
          <a:p>
            <a:r>
              <a:rPr lang="en-US" sz="4500" dirty="0" smtClean="0">
                <a:latin typeface="Arial" pitchFamily="34" charset="0"/>
                <a:cs typeface="Arial" pitchFamily="34" charset="0"/>
              </a:rPr>
              <a:t>A child’s genetically determined growth potential can be delayed as an adaptive response of the body to procrastinate growth until optimal dietary energy is achieved.</a:t>
            </a:r>
          </a:p>
          <a:p>
            <a:pPr>
              <a:buNone/>
            </a:pPr>
            <a:endParaRPr lang="en-US" sz="4500" dirty="0" smtClean="0">
              <a:latin typeface="Arial" pitchFamily="34" charset="0"/>
              <a:cs typeface="Arial" pitchFamily="34" charset="0"/>
            </a:endParaRPr>
          </a:p>
          <a:p>
            <a:r>
              <a:rPr lang="en-US" sz="4500" dirty="0" smtClean="0">
                <a:latin typeface="Arial" pitchFamily="34" charset="0"/>
                <a:cs typeface="Arial" pitchFamily="34" charset="0"/>
              </a:rPr>
              <a:t>This process must be properly distinguished from other causes of growth delays. </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Vitamin/Mineral Deficiencies</a:t>
            </a:r>
            <a:br>
              <a:rPr lang="en-US" dirty="0" smtClean="0"/>
            </a:br>
            <a:endParaRPr lang="en-US" dirty="0"/>
          </a:p>
        </p:txBody>
      </p:sp>
      <p:sp>
        <p:nvSpPr>
          <p:cNvPr id="2" name="Content Placeholder 1"/>
          <p:cNvSpPr>
            <a:spLocks noGrp="1"/>
          </p:cNvSpPr>
          <p:nvPr>
            <p:ph idx="1"/>
          </p:nvPr>
        </p:nvSpPr>
        <p:spPr>
          <a:xfrm>
            <a:off x="457200" y="1219200"/>
            <a:ext cx="8229600" cy="4788091"/>
          </a:xfrm>
        </p:spPr>
        <p:txBody>
          <a:bodyPr>
            <a:normAutofit fontScale="62500" lnSpcReduction="20000"/>
          </a:bodyPr>
          <a:lstStyle/>
          <a:p>
            <a:r>
              <a:rPr lang="en-US" sz="2900" dirty="0" smtClean="0">
                <a:latin typeface="Arial" pitchFamily="34" charset="0"/>
                <a:cs typeface="Arial" pitchFamily="34" charset="0"/>
              </a:rPr>
              <a:t>In addition, there may be deficiencies in minerals such as zinc and iron, and vitamins, as well as essential fatty acids (omega fatty acids).</a:t>
            </a:r>
          </a:p>
          <a:p>
            <a:pPr>
              <a:buNone/>
            </a:pPr>
            <a:endParaRPr lang="en-US" sz="2900" dirty="0" smtClean="0">
              <a:latin typeface="Arial" pitchFamily="34" charset="0"/>
              <a:cs typeface="Arial" pitchFamily="34" charset="0"/>
            </a:endParaRPr>
          </a:p>
          <a:p>
            <a:r>
              <a:rPr lang="en-US" sz="2900" dirty="0" smtClean="0">
                <a:latin typeface="Arial" pitchFamily="34" charset="0"/>
                <a:cs typeface="Arial" pitchFamily="34" charset="0"/>
              </a:rPr>
              <a:t>All may lead to a decrease in physical activity, which is the body’s attempt to decrease further energetic loss.</a:t>
            </a:r>
          </a:p>
          <a:p>
            <a:pPr>
              <a:buNone/>
            </a:pPr>
            <a:r>
              <a:rPr lang="en-US" sz="2900" dirty="0" smtClean="0">
                <a:latin typeface="Arial" pitchFamily="34" charset="0"/>
                <a:cs typeface="Arial" pitchFamily="34" charset="0"/>
              </a:rPr>
              <a:t> </a:t>
            </a:r>
          </a:p>
          <a:p>
            <a:r>
              <a:rPr lang="en-US" sz="2900" dirty="0" smtClean="0">
                <a:latin typeface="Arial" pitchFamily="34" charset="0"/>
                <a:cs typeface="Arial" pitchFamily="34" charset="0"/>
              </a:rPr>
              <a:t>Nutrition, especially dieting behavior, can be a major factor for growth hindrance, particularly in sports that emphasize strict weight control and particularly with psychological and emotional factors involving self-esteem in relation to physical “appearance” which is common in teenage years. </a:t>
            </a:r>
          </a:p>
          <a:p>
            <a:pPr>
              <a:buNone/>
            </a:pPr>
            <a:endParaRPr lang="en-US" sz="2900" dirty="0" smtClean="0">
              <a:latin typeface="Arial" pitchFamily="34" charset="0"/>
              <a:cs typeface="Arial" pitchFamily="34" charset="0"/>
            </a:endParaRPr>
          </a:p>
          <a:p>
            <a:r>
              <a:rPr lang="en-US" sz="2900" dirty="0" smtClean="0">
                <a:latin typeface="Arial" pitchFamily="34" charset="0"/>
                <a:cs typeface="Arial" pitchFamily="34" charset="0"/>
              </a:rPr>
              <a:t>Energy balance is crucial to growth and development. This balance can only be obtained through adequate, quality nutrition.</a:t>
            </a:r>
          </a:p>
          <a:p>
            <a:pPr>
              <a:buNone/>
            </a:pPr>
            <a:endParaRPr lang="en-US" sz="2900" dirty="0" smtClean="0">
              <a:latin typeface="Arial" pitchFamily="34" charset="0"/>
              <a:cs typeface="Arial" pitchFamily="34" charset="0"/>
            </a:endParaRPr>
          </a:p>
          <a:p>
            <a:r>
              <a:rPr lang="en-US" sz="2900" dirty="0" smtClean="0">
                <a:latin typeface="Arial" pitchFamily="34" charset="0"/>
                <a:cs typeface="Arial" pitchFamily="34" charset="0"/>
              </a:rPr>
              <a:t>Intake of energy in the form of food, as well as vitally important nutrients such as calcium and magnesium may be suboptimal in athletes who restrict dietary intake during a time of increased metabolic activity or with practicing “dieting” due to the desire to be “thin.”</a:t>
            </a:r>
          </a:p>
          <a:p>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990600"/>
          </a:xfrm>
        </p:spPr>
        <p:txBody>
          <a:bodyPr/>
          <a:lstStyle/>
          <a:p>
            <a:pPr algn="ctr"/>
            <a:r>
              <a:rPr lang="en-US" dirty="0" smtClean="0"/>
              <a:t>Performance Killers:</a:t>
            </a:r>
            <a:endParaRPr lang="en-US" dirty="0"/>
          </a:p>
        </p:txBody>
      </p:sp>
      <p:sp>
        <p:nvSpPr>
          <p:cNvPr id="2" name="Content Placeholder 1"/>
          <p:cNvSpPr>
            <a:spLocks noGrp="1"/>
          </p:cNvSpPr>
          <p:nvPr>
            <p:ph idx="1"/>
          </p:nvPr>
        </p:nvSpPr>
        <p:spPr>
          <a:xfrm>
            <a:off x="457200" y="990600"/>
            <a:ext cx="8458200" cy="5562600"/>
          </a:xfrm>
        </p:spPr>
        <p:txBody>
          <a:bodyPr>
            <a:normAutofit fontScale="47500" lnSpcReduction="20000"/>
          </a:bodyPr>
          <a:lstStyle/>
          <a:p>
            <a:r>
              <a:rPr lang="en-US" sz="3500" b="1" dirty="0" smtClean="0">
                <a:latin typeface="Arial" pitchFamily="34" charset="0"/>
                <a:cs typeface="Arial" pitchFamily="34" charset="0"/>
              </a:rPr>
              <a:t>SUGAR!  </a:t>
            </a:r>
            <a:r>
              <a:rPr lang="en-US" sz="3500" dirty="0" smtClean="0">
                <a:latin typeface="Arial" pitchFamily="34" charset="0"/>
                <a:cs typeface="Arial" pitchFamily="34" charset="0"/>
              </a:rPr>
              <a:t>1 teaspoon of sugar can suppress the immune system for up to 6 hours as well as High Fructose Corn Syrup (HFCS) used as a sweetener!  </a:t>
            </a:r>
          </a:p>
          <a:p>
            <a:pPr>
              <a:buNone/>
            </a:pPr>
            <a:endParaRPr lang="en-US" sz="3500" dirty="0" smtClean="0">
              <a:latin typeface="Arial" pitchFamily="34" charset="0"/>
              <a:cs typeface="Arial" pitchFamily="34" charset="0"/>
            </a:endParaRPr>
          </a:p>
          <a:p>
            <a:r>
              <a:rPr lang="en-US" sz="3500" b="1" dirty="0" smtClean="0">
                <a:latin typeface="Arial" pitchFamily="34" charset="0"/>
                <a:cs typeface="Arial" pitchFamily="34" charset="0"/>
              </a:rPr>
              <a:t>WHITE foods and Bad Fats</a:t>
            </a:r>
            <a:r>
              <a:rPr lang="en-US" sz="3500" dirty="0" smtClean="0">
                <a:latin typeface="Arial" pitchFamily="34" charset="0"/>
                <a:cs typeface="Arial" pitchFamily="34" charset="0"/>
              </a:rPr>
              <a:t>:  White bread, white pasta, baked </a:t>
            </a:r>
            <a:r>
              <a:rPr lang="en-US" sz="3500" dirty="0" err="1" smtClean="0">
                <a:latin typeface="Arial" pitchFamily="34" charset="0"/>
                <a:cs typeface="Arial" pitchFamily="34" charset="0"/>
              </a:rPr>
              <a:t>goods,fried</a:t>
            </a:r>
            <a:r>
              <a:rPr lang="en-US" sz="3500" dirty="0" smtClean="0">
                <a:latin typeface="Arial" pitchFamily="34" charset="0"/>
                <a:cs typeface="Arial" pitchFamily="34" charset="0"/>
              </a:rPr>
              <a:t> foods.</a:t>
            </a:r>
          </a:p>
          <a:p>
            <a:pPr>
              <a:buNone/>
            </a:pPr>
            <a:endParaRPr lang="en-US" sz="3500" dirty="0" smtClean="0">
              <a:latin typeface="Arial" pitchFamily="34" charset="0"/>
              <a:cs typeface="Arial" pitchFamily="34" charset="0"/>
            </a:endParaRPr>
          </a:p>
          <a:p>
            <a:r>
              <a:rPr lang="en-US" sz="3500" b="1" dirty="0" smtClean="0">
                <a:latin typeface="Arial" pitchFamily="34" charset="0"/>
                <a:cs typeface="Arial" pitchFamily="34" charset="0"/>
              </a:rPr>
              <a:t>Artificial Colors</a:t>
            </a:r>
            <a:r>
              <a:rPr lang="en-US" sz="3500" dirty="0" smtClean="0">
                <a:latin typeface="Arial" pitchFamily="34" charset="0"/>
                <a:cs typeface="Arial" pitchFamily="34" charset="0"/>
              </a:rPr>
              <a:t> Chemical compounds made from coal-tar derivatives to enhance color.  Linked to allergic reactions, fatigue, asthma, skin rashes, hyperactivity and headaches.  These are the colorants in sports drinks.  </a:t>
            </a:r>
          </a:p>
          <a:p>
            <a:pPr>
              <a:buNone/>
            </a:pPr>
            <a:endParaRPr lang="en-US" sz="3500" dirty="0" smtClean="0">
              <a:latin typeface="Arial" pitchFamily="34" charset="0"/>
              <a:cs typeface="Arial" pitchFamily="34" charset="0"/>
            </a:endParaRPr>
          </a:p>
          <a:p>
            <a:r>
              <a:rPr lang="en-US" sz="3500" b="1" dirty="0" smtClean="0">
                <a:latin typeface="Arial" pitchFamily="34" charset="0"/>
                <a:cs typeface="Arial" pitchFamily="34" charset="0"/>
              </a:rPr>
              <a:t>Artificial Flavorings</a:t>
            </a:r>
            <a:r>
              <a:rPr lang="en-US" sz="3500" dirty="0" smtClean="0">
                <a:latin typeface="Arial" pitchFamily="34" charset="0"/>
                <a:cs typeface="Arial" pitchFamily="34" charset="0"/>
              </a:rPr>
              <a:t> Cheap chemical mixtures that mimic natural flavors to allergic reactions, dermatitis, eczema, hyperactivity and asthma.</a:t>
            </a:r>
          </a:p>
          <a:p>
            <a:pPr>
              <a:buNone/>
            </a:pPr>
            <a:endParaRPr lang="en-US" sz="3500" dirty="0" smtClean="0">
              <a:latin typeface="Arial" pitchFamily="34" charset="0"/>
              <a:cs typeface="Arial" pitchFamily="34" charset="0"/>
            </a:endParaRPr>
          </a:p>
          <a:p>
            <a:r>
              <a:rPr lang="en-US" sz="3500" b="1" dirty="0" smtClean="0">
                <a:latin typeface="Arial" pitchFamily="34" charset="0"/>
                <a:cs typeface="Arial" pitchFamily="34" charset="0"/>
              </a:rPr>
              <a:t>Artificial Sweeteners</a:t>
            </a:r>
            <a:endParaRPr lang="en-US" sz="3500" dirty="0" smtClean="0">
              <a:latin typeface="Arial" pitchFamily="34" charset="0"/>
              <a:cs typeface="Arial" pitchFamily="34" charset="0"/>
            </a:endParaRPr>
          </a:p>
          <a:p>
            <a:r>
              <a:rPr lang="en-US" sz="3500" dirty="0" smtClean="0">
                <a:latin typeface="Arial" pitchFamily="34" charset="0"/>
                <a:cs typeface="Arial" pitchFamily="34" charset="0"/>
              </a:rPr>
              <a:t>(</a:t>
            </a:r>
            <a:r>
              <a:rPr lang="en-US" sz="3500" dirty="0" err="1" smtClean="0">
                <a:latin typeface="Arial" pitchFamily="34" charset="0"/>
                <a:cs typeface="Arial" pitchFamily="34" charset="0"/>
              </a:rPr>
              <a:t>Acesulfame</a:t>
            </a:r>
            <a:r>
              <a:rPr lang="en-US" sz="3500" dirty="0" smtClean="0">
                <a:latin typeface="Arial" pitchFamily="34" charset="0"/>
                <a:cs typeface="Arial" pitchFamily="34" charset="0"/>
              </a:rPr>
              <a:t>-K, Aspartame, Equal®, NutraSweet®, Saccharin, </a:t>
            </a:r>
            <a:r>
              <a:rPr lang="en-US" sz="3500" dirty="0" err="1" smtClean="0">
                <a:latin typeface="Arial" pitchFamily="34" charset="0"/>
                <a:cs typeface="Arial" pitchFamily="34" charset="0"/>
              </a:rPr>
              <a:t>Sweet’n</a:t>
            </a:r>
            <a:r>
              <a:rPr lang="en-US" sz="3500" dirty="0" smtClean="0">
                <a:latin typeface="Arial" pitchFamily="34" charset="0"/>
                <a:cs typeface="Arial" pitchFamily="34" charset="0"/>
              </a:rPr>
              <a:t> Low®, </a:t>
            </a:r>
            <a:r>
              <a:rPr lang="en-US" sz="3500" dirty="0" err="1" smtClean="0">
                <a:latin typeface="Arial" pitchFamily="34" charset="0"/>
                <a:cs typeface="Arial" pitchFamily="34" charset="0"/>
              </a:rPr>
              <a:t>Sucralose</a:t>
            </a:r>
            <a:r>
              <a:rPr lang="en-US" sz="3500" dirty="0" smtClean="0">
                <a:latin typeface="Arial" pitchFamily="34" charset="0"/>
                <a:cs typeface="Arial" pitchFamily="34" charset="0"/>
              </a:rPr>
              <a:t>, </a:t>
            </a:r>
            <a:r>
              <a:rPr lang="en-US" sz="3500" dirty="0" err="1" smtClean="0">
                <a:latin typeface="Arial" pitchFamily="34" charset="0"/>
                <a:cs typeface="Arial" pitchFamily="34" charset="0"/>
              </a:rPr>
              <a:t>Splenda</a:t>
            </a:r>
            <a:r>
              <a:rPr lang="en-US" sz="3500" dirty="0" smtClean="0">
                <a:latin typeface="Arial" pitchFamily="34" charset="0"/>
                <a:cs typeface="Arial" pitchFamily="34" charset="0"/>
              </a:rPr>
              <a:t>® &amp; </a:t>
            </a:r>
            <a:r>
              <a:rPr lang="en-US" sz="3500" dirty="0" err="1" smtClean="0">
                <a:latin typeface="Arial" pitchFamily="34" charset="0"/>
                <a:cs typeface="Arial" pitchFamily="34" charset="0"/>
              </a:rPr>
              <a:t>Sorbitol</a:t>
            </a:r>
            <a:r>
              <a:rPr lang="en-US" sz="3500" dirty="0" smtClean="0">
                <a:latin typeface="Arial" pitchFamily="34" charset="0"/>
                <a:cs typeface="Arial" pitchFamily="34" charset="0"/>
              </a:rPr>
              <a:t>)  Highly-processed, chemically-derived, zero-calorie sweeteners found in diet foods and diet products to reduce calories per serving.  Have direct negative impact on metabolism.  Some have been linked to cancer, headaches, dizziness and hallucinations.</a:t>
            </a:r>
          </a:p>
          <a:p>
            <a:pPr>
              <a:buNone/>
            </a:pPr>
            <a:r>
              <a:rPr lang="en-US" sz="3500" b="1" dirty="0" smtClean="0">
                <a:latin typeface="Arial" pitchFamily="34" charset="0"/>
                <a:cs typeface="Arial" pitchFamily="34" charset="0"/>
              </a:rPr>
              <a:t/>
            </a:r>
            <a:br>
              <a:rPr lang="en-US" sz="3500" b="1" dirty="0" smtClean="0">
                <a:latin typeface="Arial" pitchFamily="34" charset="0"/>
                <a:cs typeface="Arial" pitchFamily="34" charset="0"/>
              </a:rPr>
            </a:br>
            <a:r>
              <a:rPr lang="en-US" sz="3500" b="1" dirty="0" smtClean="0">
                <a:latin typeface="Arial" pitchFamily="34" charset="0"/>
                <a:cs typeface="Arial" pitchFamily="34" charset="0"/>
              </a:rPr>
              <a:t>Preservatives  </a:t>
            </a:r>
            <a:r>
              <a:rPr lang="en-US" sz="3500" dirty="0" smtClean="0">
                <a:latin typeface="Arial" pitchFamily="34" charset="0"/>
                <a:cs typeface="Arial" pitchFamily="34" charset="0"/>
              </a:rPr>
              <a:t>(BHT, BHA, TBHQ)  Compounds that preserve fats and prevent them from becoming rancid.  May result in hyperactivity, </a:t>
            </a:r>
            <a:r>
              <a:rPr lang="en-US" sz="3500" dirty="0" err="1" smtClean="0">
                <a:latin typeface="Arial" pitchFamily="34" charset="0"/>
                <a:cs typeface="Arial" pitchFamily="34" charset="0"/>
              </a:rPr>
              <a:t>angiodema</a:t>
            </a:r>
            <a:r>
              <a:rPr lang="en-US" sz="3500" dirty="0" smtClean="0">
                <a:latin typeface="Arial" pitchFamily="34" charset="0"/>
                <a:cs typeface="Arial" pitchFamily="34" charset="0"/>
              </a:rPr>
              <a:t>, asthma, rhinitis, dermatitis, tumors and affects hormone activity in the body.</a:t>
            </a:r>
          </a:p>
          <a:p>
            <a:pPr>
              <a:buNone/>
            </a:pPr>
            <a:endParaRPr lang="en-US" sz="2400"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the effect?</a:t>
            </a:r>
            <a:br>
              <a:rPr lang="en-US" dirty="0" smtClean="0"/>
            </a:br>
            <a:endParaRPr lang="en-US" dirty="0"/>
          </a:p>
        </p:txBody>
      </p:sp>
      <p:sp>
        <p:nvSpPr>
          <p:cNvPr id="3" name="Content Placeholder 2"/>
          <p:cNvSpPr>
            <a:spLocks noGrp="1"/>
          </p:cNvSpPr>
          <p:nvPr>
            <p:ph idx="1"/>
          </p:nvPr>
        </p:nvSpPr>
        <p:spPr>
          <a:xfrm>
            <a:off x="457200" y="1295400"/>
            <a:ext cx="8229600" cy="4711891"/>
          </a:xfrm>
        </p:spPr>
        <p:txBody>
          <a:bodyPr>
            <a:normAutofit fontScale="62500" lnSpcReduction="20000"/>
          </a:bodyPr>
          <a:lstStyle/>
          <a:p>
            <a:r>
              <a:rPr lang="en-US" b="1" dirty="0" smtClean="0"/>
              <a:t>Neurotoxicity:</a:t>
            </a:r>
            <a:r>
              <a:rPr lang="en-US" dirty="0" smtClean="0"/>
              <a:t>  these additives can affect nerve function and the transmission of nervous system messages.</a:t>
            </a:r>
          </a:p>
          <a:p>
            <a:r>
              <a:rPr lang="en-US" b="1" dirty="0" smtClean="0"/>
              <a:t>Delayed growth and development </a:t>
            </a:r>
            <a:r>
              <a:rPr lang="en-US" dirty="0" smtClean="0"/>
              <a:t>as well as behavioral and learning disabilities.</a:t>
            </a:r>
          </a:p>
          <a:p>
            <a:r>
              <a:rPr lang="en-US" b="1" dirty="0" smtClean="0"/>
              <a:t>Hormonal imbalances </a:t>
            </a:r>
            <a:r>
              <a:rPr lang="en-US" dirty="0" smtClean="0"/>
              <a:t>leading to growth, emotional and psychological disturbances and disabilities including delayed sexual maturity.</a:t>
            </a:r>
          </a:p>
          <a:p>
            <a:r>
              <a:rPr lang="en-US" b="1" dirty="0" smtClean="0"/>
              <a:t>Obesity and metabolic disorders </a:t>
            </a:r>
            <a:r>
              <a:rPr lang="en-US" dirty="0" smtClean="0"/>
              <a:t>such as diabetes and thyroid issues as well as cardiovascular issues.</a:t>
            </a:r>
          </a:p>
          <a:p>
            <a:r>
              <a:rPr lang="en-US" b="1" dirty="0" smtClean="0"/>
              <a:t>Respiratory Problems:  </a:t>
            </a:r>
            <a:r>
              <a:rPr lang="en-US" dirty="0" smtClean="0"/>
              <a:t>asthma, respiratory/seasonal allergies.</a:t>
            </a:r>
          </a:p>
          <a:p>
            <a:r>
              <a:rPr lang="en-US" b="1" dirty="0" smtClean="0"/>
              <a:t>Food Intolerances</a:t>
            </a:r>
            <a:r>
              <a:rPr lang="en-US" dirty="0" smtClean="0"/>
              <a:t>, allergies and food/chemical sensitivities.</a:t>
            </a:r>
          </a:p>
          <a:p>
            <a:r>
              <a:rPr lang="en-US" b="1" dirty="0" smtClean="0"/>
              <a:t>Fertility Problems</a:t>
            </a:r>
            <a:r>
              <a:rPr lang="en-US" dirty="0" smtClean="0"/>
              <a:t>:  creating miscarriage, developmental and reproductive problems.</a:t>
            </a:r>
          </a:p>
          <a:p>
            <a:r>
              <a:rPr lang="en-US" b="1" dirty="0" smtClean="0"/>
              <a:t>Mental and Psychological disorders</a:t>
            </a:r>
            <a:r>
              <a:rPr lang="en-US" dirty="0" smtClean="0"/>
              <a:t>, mood disorders, phobias.</a:t>
            </a:r>
          </a:p>
          <a:p>
            <a:r>
              <a:rPr lang="en-US" b="1" dirty="0" smtClean="0"/>
              <a:t>Increased inflammation </a:t>
            </a:r>
            <a:r>
              <a:rPr lang="en-US" dirty="0" smtClean="0"/>
              <a:t>which affects physical performance.  </a:t>
            </a:r>
          </a:p>
          <a:p>
            <a:r>
              <a:rPr lang="en-US" b="1" dirty="0" smtClean="0"/>
              <a:t>Delayed healing </a:t>
            </a:r>
            <a:r>
              <a:rPr lang="en-US" dirty="0" smtClean="0"/>
              <a:t>of injuries and delayed recovery of illness.</a:t>
            </a:r>
          </a:p>
          <a:p>
            <a:r>
              <a:rPr lang="en-US" b="1" dirty="0" smtClean="0"/>
              <a:t>Auto-immune disorders </a:t>
            </a:r>
            <a:r>
              <a:rPr lang="en-US" dirty="0" smtClean="0"/>
              <a:t>such as fibromyalgia, MS, cancer, Lupus.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0"/>
            <a:ext cx="7772400" cy="1089025"/>
          </a:xfrm>
        </p:spPr>
        <p:txBody>
          <a:bodyPr/>
          <a:lstStyle/>
          <a:p>
            <a:pPr algn="ctr"/>
            <a:r>
              <a:rPr lang="en-US" dirty="0" smtClean="0"/>
              <a:t>Protein</a:t>
            </a:r>
            <a:endParaRPr lang="en-US" dirty="0"/>
          </a:p>
        </p:txBody>
      </p:sp>
      <p:sp>
        <p:nvSpPr>
          <p:cNvPr id="3" name="Subtitle 2"/>
          <p:cNvSpPr>
            <a:spLocks noGrp="1"/>
          </p:cNvSpPr>
          <p:nvPr>
            <p:ph type="subTitle" idx="1"/>
          </p:nvPr>
        </p:nvSpPr>
        <p:spPr>
          <a:xfrm>
            <a:off x="685800" y="1143000"/>
            <a:ext cx="8229600" cy="5334000"/>
          </a:xfrm>
        </p:spPr>
        <p:txBody>
          <a:bodyPr>
            <a:normAutofit fontScale="25000" lnSpcReduction="20000"/>
          </a:bodyPr>
          <a:lstStyle/>
          <a:p>
            <a:pPr algn="l"/>
            <a:endParaRPr lang="en-US" sz="8000" b="1" dirty="0" smtClean="0">
              <a:solidFill>
                <a:schemeClr val="tx1"/>
              </a:solidFill>
              <a:latin typeface="Arial" pitchFamily="34" charset="0"/>
              <a:cs typeface="Arial" pitchFamily="34" charset="0"/>
            </a:endParaRPr>
          </a:p>
          <a:p>
            <a:pPr algn="l"/>
            <a:r>
              <a:rPr lang="en-US" sz="8000" b="1" dirty="0" smtClean="0">
                <a:solidFill>
                  <a:schemeClr val="tx1"/>
                </a:solidFill>
                <a:latin typeface="Arial" pitchFamily="34" charset="0"/>
                <a:cs typeface="Arial" pitchFamily="34" charset="0"/>
              </a:rPr>
              <a:t>Essential for the development and defense of the immune system to fight off pathogens, viruses, bacteria.  </a:t>
            </a:r>
          </a:p>
          <a:p>
            <a:pPr algn="l"/>
            <a:endParaRPr lang="en-US" sz="8000" b="1" dirty="0" smtClean="0">
              <a:solidFill>
                <a:schemeClr val="tx1"/>
              </a:solidFill>
              <a:latin typeface="Arial" pitchFamily="34" charset="0"/>
              <a:cs typeface="Arial" pitchFamily="34" charset="0"/>
            </a:endParaRPr>
          </a:p>
          <a:p>
            <a:pPr algn="l"/>
            <a:r>
              <a:rPr lang="en-US" sz="8000" b="1" dirty="0" smtClean="0">
                <a:solidFill>
                  <a:schemeClr val="tx1"/>
                </a:solidFill>
                <a:latin typeface="Arial" pitchFamily="34" charset="0"/>
                <a:cs typeface="Arial" pitchFamily="34" charset="0"/>
              </a:rPr>
              <a:t>Essential for the development of antibodies that are literally made of protein.</a:t>
            </a:r>
          </a:p>
          <a:p>
            <a:pPr algn="l"/>
            <a:endParaRPr lang="en-US" sz="8000" b="1" dirty="0" smtClean="0">
              <a:solidFill>
                <a:schemeClr val="tx1"/>
              </a:solidFill>
              <a:latin typeface="Arial" pitchFamily="34" charset="0"/>
              <a:cs typeface="Arial" pitchFamily="34" charset="0"/>
            </a:endParaRPr>
          </a:p>
          <a:p>
            <a:pPr algn="l"/>
            <a:r>
              <a:rPr lang="en-US" sz="8000" b="1" dirty="0" smtClean="0">
                <a:solidFill>
                  <a:schemeClr val="tx1"/>
                </a:solidFill>
                <a:latin typeface="Arial" pitchFamily="34" charset="0"/>
                <a:cs typeface="Arial" pitchFamily="34" charset="0"/>
              </a:rPr>
              <a:t>Provides the body with slow burning ENERGY without rapid blood sugar increases.  Muscles primarily use protein for growth and repair.</a:t>
            </a:r>
          </a:p>
          <a:p>
            <a:pPr algn="l"/>
            <a:endParaRPr lang="en-US" sz="8000" b="1" dirty="0" smtClean="0">
              <a:solidFill>
                <a:schemeClr val="tx1"/>
              </a:solidFill>
              <a:latin typeface="Arial" pitchFamily="34" charset="0"/>
              <a:cs typeface="Arial" pitchFamily="34" charset="0"/>
            </a:endParaRPr>
          </a:p>
          <a:p>
            <a:pPr algn="l"/>
            <a:r>
              <a:rPr lang="en-US" sz="8000" b="1" dirty="0" smtClean="0">
                <a:solidFill>
                  <a:schemeClr val="tx1"/>
                </a:solidFill>
                <a:latin typeface="Arial" pitchFamily="34" charset="0"/>
                <a:cs typeface="Arial" pitchFamily="34" charset="0"/>
              </a:rPr>
              <a:t>Needed for the manufacture of hormones, antibodies, enzymes and tissues.</a:t>
            </a:r>
          </a:p>
          <a:p>
            <a:pPr algn="l"/>
            <a:endParaRPr lang="en-US" sz="8000" b="1" dirty="0" smtClean="0">
              <a:solidFill>
                <a:schemeClr val="tx1"/>
              </a:solidFill>
              <a:latin typeface="Arial" pitchFamily="34" charset="0"/>
              <a:cs typeface="Arial" pitchFamily="34" charset="0"/>
            </a:endParaRPr>
          </a:p>
          <a:p>
            <a:pPr algn="l"/>
            <a:r>
              <a:rPr lang="en-US" sz="8000" b="1" dirty="0" smtClean="0">
                <a:solidFill>
                  <a:schemeClr val="tx1"/>
                </a:solidFill>
                <a:latin typeface="Arial" pitchFamily="34" charset="0"/>
                <a:cs typeface="Arial" pitchFamily="34" charset="0"/>
              </a:rPr>
              <a:t>Maintains acid/alkaline balance in body (pH).  Acid alkaline balance very important in the inflammatory response.</a:t>
            </a:r>
          </a:p>
          <a:p>
            <a:pPr algn="l"/>
            <a:endParaRPr lang="en-US" sz="8000" b="1" dirty="0" smtClean="0">
              <a:solidFill>
                <a:schemeClr val="tx1"/>
              </a:solidFill>
              <a:latin typeface="Arial" pitchFamily="34" charset="0"/>
              <a:cs typeface="Arial" pitchFamily="34" charset="0"/>
            </a:endParaRPr>
          </a:p>
          <a:p>
            <a:pPr algn="l"/>
            <a:endParaRPr lang="en-US" sz="3400" dirty="0" smtClean="0">
              <a:solidFill>
                <a:schemeClr val="tx1"/>
              </a:solidFill>
              <a:latin typeface="Arial" pitchFamily="34" charset="0"/>
              <a:cs typeface="Arial" pitchFamily="34" charset="0"/>
            </a:endParaRPr>
          </a:p>
          <a:p>
            <a:endParaRPr lang="en-US" dirty="0">
              <a:solidFill>
                <a:schemeClr val="tx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Powerful Protein</a:t>
            </a:r>
            <a:endParaRPr lang="en-US" dirty="0"/>
          </a:p>
        </p:txBody>
      </p:sp>
      <p:sp>
        <p:nvSpPr>
          <p:cNvPr id="2" name="Content Placeholder 1"/>
          <p:cNvSpPr>
            <a:spLocks noGrp="1"/>
          </p:cNvSpPr>
          <p:nvPr>
            <p:ph idx="1"/>
          </p:nvPr>
        </p:nvSpPr>
        <p:spPr/>
        <p:txBody>
          <a:bodyPr>
            <a:normAutofit fontScale="92500" lnSpcReduction="20000"/>
          </a:bodyPr>
          <a:lstStyle/>
          <a:p>
            <a:r>
              <a:rPr lang="en-US" sz="2800" dirty="0" smtClean="0">
                <a:latin typeface="+mj-lt"/>
              </a:rPr>
              <a:t>Approximately 20-30% of the diet should consist of high quality, lean, natural sources of protein.</a:t>
            </a:r>
          </a:p>
          <a:p>
            <a:endParaRPr lang="en-US" sz="1200" dirty="0" smtClean="0">
              <a:latin typeface="+mj-lt"/>
            </a:endParaRPr>
          </a:p>
          <a:p>
            <a:r>
              <a:rPr lang="en-US" sz="2800" dirty="0" smtClean="0">
                <a:latin typeface="+mj-lt"/>
              </a:rPr>
              <a:t>Protein is absolutely necessary for muscle growth and support as well as wound healing.  It is necessary for tissue repair.</a:t>
            </a:r>
          </a:p>
          <a:p>
            <a:endParaRPr lang="en-US" sz="1200" dirty="0" smtClean="0">
              <a:latin typeface="+mj-lt"/>
            </a:endParaRPr>
          </a:p>
          <a:p>
            <a:r>
              <a:rPr lang="en-US" sz="2800" dirty="0" smtClean="0">
                <a:latin typeface="+mj-lt"/>
              </a:rPr>
              <a:t>Proteins are like building blocks – they provide  the substances the body needs to build muscle.</a:t>
            </a:r>
          </a:p>
          <a:p>
            <a:endParaRPr lang="en-US" sz="1200" dirty="0" smtClean="0">
              <a:latin typeface="+mj-lt"/>
            </a:endParaRPr>
          </a:p>
          <a:p>
            <a:r>
              <a:rPr lang="en-US" sz="2800" dirty="0" smtClean="0">
                <a:latin typeface="+mj-lt"/>
              </a:rPr>
              <a:t>Chronic protein deficiency can result  in death.</a:t>
            </a:r>
          </a:p>
          <a:p>
            <a:r>
              <a:rPr lang="en-US" sz="2800" dirty="0" smtClean="0">
                <a:latin typeface="+mj-lt"/>
              </a:rPr>
              <a:t>Nuts, seeds and legumes (beans and lentils) are good sources of protein.</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7851648" cy="838200"/>
          </a:xfrm>
        </p:spPr>
        <p:txBody>
          <a:bodyPr>
            <a:normAutofit/>
          </a:bodyPr>
          <a:lstStyle/>
          <a:p>
            <a:pPr algn="ctr"/>
            <a:r>
              <a:rPr lang="en-US" dirty="0" smtClean="0"/>
              <a:t>Protein:  Slow Burning Fuel</a:t>
            </a:r>
            <a:endParaRPr lang="en-US" dirty="0"/>
          </a:p>
        </p:txBody>
      </p:sp>
      <p:sp>
        <p:nvSpPr>
          <p:cNvPr id="3" name="Subtitle 2"/>
          <p:cNvSpPr>
            <a:spLocks noGrp="1"/>
          </p:cNvSpPr>
          <p:nvPr>
            <p:ph type="subTitle" idx="1"/>
          </p:nvPr>
        </p:nvSpPr>
        <p:spPr>
          <a:xfrm>
            <a:off x="533400" y="1295400"/>
            <a:ext cx="7854696" cy="4419600"/>
          </a:xfrm>
        </p:spPr>
        <p:txBody>
          <a:bodyPr>
            <a:normAutofit fontScale="92500" lnSpcReduction="10000"/>
          </a:bodyPr>
          <a:lstStyle/>
          <a:p>
            <a:pPr algn="ctr"/>
            <a:endParaRPr lang="en-US" b="1" dirty="0" smtClean="0">
              <a:solidFill>
                <a:schemeClr val="tx1"/>
              </a:solidFill>
              <a:latin typeface="Arial" pitchFamily="34" charset="0"/>
              <a:cs typeface="Arial" pitchFamily="34" charset="0"/>
            </a:endParaRPr>
          </a:p>
          <a:p>
            <a:pPr algn="ctr"/>
            <a:r>
              <a:rPr lang="en-US" b="1" dirty="0" smtClean="0">
                <a:solidFill>
                  <a:schemeClr val="tx1"/>
                </a:solidFill>
                <a:latin typeface="Arial" pitchFamily="34" charset="0"/>
                <a:cs typeface="Arial" pitchFamily="34" charset="0"/>
              </a:rPr>
              <a:t>MEAT</a:t>
            </a:r>
          </a:p>
          <a:p>
            <a:pPr algn="ctr"/>
            <a:r>
              <a:rPr lang="en-US" b="1" dirty="0" smtClean="0">
                <a:solidFill>
                  <a:schemeClr val="tx1"/>
                </a:solidFill>
                <a:latin typeface="Arial" pitchFamily="34" charset="0"/>
                <a:cs typeface="Arial" pitchFamily="34" charset="0"/>
              </a:rPr>
              <a:t>FISH</a:t>
            </a:r>
          </a:p>
          <a:p>
            <a:pPr algn="ctr"/>
            <a:r>
              <a:rPr lang="en-US" b="1" dirty="0" smtClean="0">
                <a:solidFill>
                  <a:schemeClr val="tx1"/>
                </a:solidFill>
                <a:latin typeface="Arial" pitchFamily="34" charset="0"/>
                <a:cs typeface="Arial" pitchFamily="34" charset="0"/>
              </a:rPr>
              <a:t>POULTRY</a:t>
            </a:r>
          </a:p>
          <a:p>
            <a:pPr algn="ctr"/>
            <a:r>
              <a:rPr lang="en-US" b="1" dirty="0" smtClean="0">
                <a:solidFill>
                  <a:schemeClr val="tx1"/>
                </a:solidFill>
                <a:latin typeface="Arial" pitchFamily="34" charset="0"/>
                <a:cs typeface="Arial" pitchFamily="34" charset="0"/>
              </a:rPr>
              <a:t>CHEESE</a:t>
            </a:r>
          </a:p>
          <a:p>
            <a:pPr algn="ctr"/>
            <a:r>
              <a:rPr lang="en-US" b="1" dirty="0" smtClean="0">
                <a:solidFill>
                  <a:schemeClr val="tx1"/>
                </a:solidFill>
                <a:latin typeface="Arial" pitchFamily="34" charset="0"/>
                <a:cs typeface="Arial" pitchFamily="34" charset="0"/>
              </a:rPr>
              <a:t>EGGS</a:t>
            </a:r>
          </a:p>
          <a:p>
            <a:pPr algn="ctr"/>
            <a:r>
              <a:rPr lang="en-US" b="1" dirty="0" smtClean="0">
                <a:solidFill>
                  <a:schemeClr val="tx1"/>
                </a:solidFill>
                <a:latin typeface="Arial" pitchFamily="34" charset="0"/>
                <a:cs typeface="Arial" pitchFamily="34" charset="0"/>
              </a:rPr>
              <a:t>DAIRY- Preferably Organic</a:t>
            </a:r>
          </a:p>
          <a:p>
            <a:pPr algn="ctr"/>
            <a:r>
              <a:rPr lang="en-US" b="1" dirty="0" smtClean="0">
                <a:solidFill>
                  <a:schemeClr val="tx1"/>
                </a:solidFill>
                <a:latin typeface="Arial" pitchFamily="34" charset="0"/>
                <a:cs typeface="Arial" pitchFamily="34" charset="0"/>
              </a:rPr>
              <a:t>BEANS</a:t>
            </a:r>
          </a:p>
          <a:p>
            <a:pPr algn="ctr"/>
            <a:r>
              <a:rPr lang="en-US" b="1" dirty="0" smtClean="0">
                <a:solidFill>
                  <a:schemeClr val="tx1"/>
                </a:solidFill>
                <a:latin typeface="Arial" pitchFamily="34" charset="0"/>
                <a:cs typeface="Arial" pitchFamily="34" charset="0"/>
              </a:rPr>
              <a:t>NUTS AND SEEDS</a:t>
            </a:r>
          </a:p>
          <a:p>
            <a:pPr algn="ctr"/>
            <a:r>
              <a:rPr lang="en-US" b="1" dirty="0" smtClean="0">
                <a:solidFill>
                  <a:schemeClr val="tx1"/>
                </a:solidFill>
                <a:latin typeface="Arial" pitchFamily="34" charset="0"/>
                <a:cs typeface="Arial" pitchFamily="34" charset="0"/>
              </a:rPr>
              <a:t>GRAINS such as Oats, </a:t>
            </a:r>
            <a:r>
              <a:rPr lang="en-US" b="1" dirty="0" err="1" smtClean="0">
                <a:solidFill>
                  <a:schemeClr val="tx1"/>
                </a:solidFill>
                <a:latin typeface="Arial" pitchFamily="34" charset="0"/>
                <a:cs typeface="Arial" pitchFamily="34" charset="0"/>
              </a:rPr>
              <a:t>Kamut</a:t>
            </a:r>
            <a:r>
              <a:rPr lang="en-US" b="1" dirty="0" smtClean="0">
                <a:solidFill>
                  <a:schemeClr val="tx1"/>
                </a:solidFill>
                <a:latin typeface="Arial" pitchFamily="34" charset="0"/>
                <a:cs typeface="Arial" pitchFamily="34" charset="0"/>
              </a:rPr>
              <a:t>, Barley, Brown/Wild Rice</a:t>
            </a:r>
            <a:endParaRPr lang="en-US" b="1"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304800"/>
            <a:ext cx="8229600" cy="1399032"/>
          </a:xfrm>
        </p:spPr>
        <p:txBody>
          <a:bodyPr/>
          <a:lstStyle/>
          <a:p>
            <a:r>
              <a:rPr lang="en-US" dirty="0" smtClean="0"/>
              <a:t>Why Nutrition?</a:t>
            </a:r>
            <a:endParaRPr lang="en-US" dirty="0"/>
          </a:p>
        </p:txBody>
      </p:sp>
      <p:sp>
        <p:nvSpPr>
          <p:cNvPr id="2" name="Content Placeholder 1"/>
          <p:cNvSpPr>
            <a:spLocks noGrp="1"/>
          </p:cNvSpPr>
          <p:nvPr>
            <p:ph idx="1"/>
          </p:nvPr>
        </p:nvSpPr>
        <p:spPr/>
        <p:txBody>
          <a:bodyPr>
            <a:normAutofit fontScale="77500" lnSpcReduction="20000"/>
          </a:bodyPr>
          <a:lstStyle/>
          <a:p>
            <a:pPr>
              <a:buNone/>
            </a:pPr>
            <a:endParaRPr lang="en-US" dirty="0" smtClean="0">
              <a:latin typeface="Arial" pitchFamily="34" charset="0"/>
              <a:cs typeface="Arial" pitchFamily="34" charset="0"/>
            </a:endParaRPr>
          </a:p>
          <a:p>
            <a:pPr algn="ctr">
              <a:buNone/>
            </a:pPr>
            <a:endParaRPr lang="en-US" i="1" dirty="0" smtClean="0">
              <a:latin typeface="Arial" pitchFamily="34" charset="0"/>
              <a:cs typeface="Arial" pitchFamily="34" charset="0"/>
            </a:endParaRPr>
          </a:p>
          <a:p>
            <a:pPr algn="ctr">
              <a:buNone/>
            </a:pPr>
            <a:endParaRPr lang="en-US" i="1" dirty="0" smtClean="0">
              <a:latin typeface="Arial" pitchFamily="34" charset="0"/>
              <a:cs typeface="Arial" pitchFamily="34" charset="0"/>
            </a:endParaRPr>
          </a:p>
          <a:p>
            <a:pPr algn="ctr">
              <a:buNone/>
            </a:pPr>
            <a:r>
              <a:rPr lang="en-US" i="1" dirty="0" smtClean="0">
                <a:latin typeface="Arial" pitchFamily="34" charset="0"/>
                <a:cs typeface="Arial" pitchFamily="34" charset="0"/>
              </a:rPr>
              <a:t>The mass marketing and media hype of “diets” provides more confusion and sets up the platform for “nutritional failure” usually resulting in malnutrition.  </a:t>
            </a:r>
          </a:p>
          <a:p>
            <a:pPr algn="ctr">
              <a:buNone/>
            </a:pPr>
            <a:r>
              <a:rPr lang="en-US" i="1" dirty="0" smtClean="0">
                <a:latin typeface="Arial" pitchFamily="34" charset="0"/>
                <a:cs typeface="Arial" pitchFamily="34" charset="0"/>
              </a:rPr>
              <a:t>We are not underfed, we are undernourished. </a:t>
            </a:r>
          </a:p>
          <a:p>
            <a:pPr algn="ctr">
              <a:buNone/>
            </a:pPr>
            <a:endParaRPr lang="en-US" sz="3200" dirty="0" smtClean="0">
              <a:latin typeface="Arial" pitchFamily="34" charset="0"/>
              <a:cs typeface="Arial" pitchFamily="34" charset="0"/>
            </a:endParaRPr>
          </a:p>
          <a:p>
            <a:pPr algn="ctr">
              <a:buNone/>
            </a:pPr>
            <a:r>
              <a:rPr lang="en-US" sz="3200" i="1" dirty="0" smtClean="0">
                <a:latin typeface="Arial" pitchFamily="34" charset="0"/>
                <a:cs typeface="Arial" pitchFamily="34" charset="0"/>
              </a:rPr>
              <a:t>Despite being the main form</a:t>
            </a:r>
          </a:p>
          <a:p>
            <a:pPr algn="ctr">
              <a:buNone/>
            </a:pPr>
            <a:r>
              <a:rPr lang="en-US" sz="3200" i="1" dirty="0" smtClean="0">
                <a:latin typeface="Arial" pitchFamily="34" charset="0"/>
                <a:cs typeface="Arial" pitchFamily="34" charset="0"/>
              </a:rPr>
              <a:t>of energy for humans…</a:t>
            </a:r>
          </a:p>
          <a:p>
            <a:pPr algn="ctr">
              <a:buNone/>
            </a:pPr>
            <a:r>
              <a:rPr lang="en-US" sz="3200" i="1" dirty="0" smtClean="0">
                <a:latin typeface="Arial" pitchFamily="34" charset="0"/>
                <a:cs typeface="Arial" pitchFamily="34" charset="0"/>
              </a:rPr>
              <a:t> </a:t>
            </a:r>
          </a:p>
          <a:p>
            <a:pPr algn="ctr">
              <a:buNone/>
            </a:pPr>
            <a:r>
              <a:rPr lang="en-US" sz="3200" b="1" i="1" dirty="0" smtClean="0">
                <a:latin typeface="Arial" pitchFamily="34" charset="0"/>
                <a:cs typeface="Arial" pitchFamily="34" charset="0"/>
              </a:rPr>
              <a:t>Nutrition is still poorly understood.</a:t>
            </a:r>
          </a:p>
          <a:p>
            <a:pPr algn="ctr">
              <a:buNone/>
            </a:pPr>
            <a:endParaRPr lang="en-US" i="1" dirty="0" smtClean="0">
              <a:latin typeface="Arial" pitchFamily="34" charset="0"/>
              <a:cs typeface="Arial" pitchFamily="34" charset="0"/>
            </a:endParaRPr>
          </a:p>
          <a:p>
            <a:endParaRPr lang="en-US" dirty="0" smtClean="0"/>
          </a:p>
          <a:p>
            <a:endParaRPr lang="en-US" dirty="0" smtClean="0"/>
          </a:p>
        </p:txBody>
      </p:sp>
      <p:pic>
        <p:nvPicPr>
          <p:cNvPr id="6" name="Picture 5" descr="timthumb.jpg"/>
          <p:cNvPicPr>
            <a:picLocks noChangeAspect="1"/>
          </p:cNvPicPr>
          <p:nvPr/>
        </p:nvPicPr>
        <p:blipFill>
          <a:blip r:embed="rId2" cstate="print"/>
          <a:stretch>
            <a:fillRect/>
          </a:stretch>
        </p:blipFill>
        <p:spPr>
          <a:xfrm>
            <a:off x="4572000" y="0"/>
            <a:ext cx="4572000" cy="2382748"/>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FAT!  Not always a fight.</a:t>
            </a:r>
            <a:endParaRPr lang="en-US" dirty="0"/>
          </a:p>
        </p:txBody>
      </p:sp>
      <p:sp>
        <p:nvSpPr>
          <p:cNvPr id="2" name="Content Placeholder 1"/>
          <p:cNvSpPr>
            <a:spLocks noGrp="1"/>
          </p:cNvSpPr>
          <p:nvPr>
            <p:ph idx="1"/>
          </p:nvPr>
        </p:nvSpPr>
        <p:spPr>
          <a:xfrm>
            <a:off x="381000" y="1295400"/>
            <a:ext cx="8458200" cy="5410200"/>
          </a:xfrm>
        </p:spPr>
        <p:txBody>
          <a:bodyPr>
            <a:normAutofit fontScale="32500" lnSpcReduction="20000"/>
          </a:bodyPr>
          <a:lstStyle/>
          <a:p>
            <a:pPr algn="ctr">
              <a:buNone/>
            </a:pPr>
            <a:endParaRPr lang="en-US" sz="3300" dirty="0" smtClean="0">
              <a:latin typeface="Arial" pitchFamily="34" charset="0"/>
              <a:cs typeface="Arial" pitchFamily="34" charset="0"/>
            </a:endParaRPr>
          </a:p>
          <a:p>
            <a:pPr algn="ctr">
              <a:buNone/>
            </a:pPr>
            <a:r>
              <a:rPr lang="en-US" sz="5500" dirty="0" smtClean="0">
                <a:latin typeface="Arial" pitchFamily="34" charset="0"/>
                <a:cs typeface="Arial" pitchFamily="34" charset="0"/>
              </a:rPr>
              <a:t>FAT gets a bad rap most of the time, but not all fat is bad…</a:t>
            </a:r>
          </a:p>
          <a:p>
            <a:pPr>
              <a:buNone/>
            </a:pPr>
            <a:endParaRPr lang="en-US" sz="5500" dirty="0" smtClean="0">
              <a:latin typeface="Arial" pitchFamily="34" charset="0"/>
              <a:cs typeface="Arial" pitchFamily="34" charset="0"/>
            </a:endParaRPr>
          </a:p>
          <a:p>
            <a:r>
              <a:rPr lang="en-US" sz="5500" dirty="0" smtClean="0">
                <a:latin typeface="Arial" pitchFamily="34" charset="0"/>
                <a:cs typeface="Arial" pitchFamily="34" charset="0"/>
              </a:rPr>
              <a:t>Many of our organs are actually composed of fatty tissues such as the pancreas and thyroid and adrenal glands</a:t>
            </a:r>
          </a:p>
          <a:p>
            <a:endParaRPr lang="en-US" sz="5500" dirty="0" smtClean="0">
              <a:latin typeface="Arial" pitchFamily="34" charset="0"/>
              <a:cs typeface="Arial" pitchFamily="34" charset="0"/>
            </a:endParaRPr>
          </a:p>
          <a:p>
            <a:r>
              <a:rPr lang="en-US" sz="5500" dirty="0" smtClean="0">
                <a:latin typeface="Arial" pitchFamily="34" charset="0"/>
                <a:cs typeface="Arial" pitchFamily="34" charset="0"/>
              </a:rPr>
              <a:t>Flax seed oil, hemp seed oil, walnut and coconut oil and oily fish are great sources of one of the key essential fatty acids, ALSO called Omega-3 fatty acids.</a:t>
            </a:r>
          </a:p>
          <a:p>
            <a:endParaRPr lang="en-US" sz="5500" dirty="0" smtClean="0">
              <a:latin typeface="Arial" pitchFamily="34" charset="0"/>
              <a:cs typeface="Arial" pitchFamily="34" charset="0"/>
            </a:endParaRPr>
          </a:p>
          <a:p>
            <a:r>
              <a:rPr lang="en-US" sz="5500" dirty="0" smtClean="0">
                <a:latin typeface="Arial" pitchFamily="34" charset="0"/>
                <a:cs typeface="Arial" pitchFamily="34" charset="0"/>
              </a:rPr>
              <a:t>For cooking, choose extra virgin olive oil or coconut oil.</a:t>
            </a:r>
          </a:p>
          <a:p>
            <a:pPr>
              <a:buNone/>
            </a:pPr>
            <a:endParaRPr lang="en-US" sz="5500" dirty="0" smtClean="0">
              <a:latin typeface="Arial" pitchFamily="34" charset="0"/>
              <a:cs typeface="Arial" pitchFamily="34" charset="0"/>
            </a:endParaRPr>
          </a:p>
          <a:p>
            <a:r>
              <a:rPr lang="en-US" sz="5500" dirty="0" smtClean="0">
                <a:latin typeface="Arial" pitchFamily="34" charset="0"/>
                <a:cs typeface="Arial" pitchFamily="34" charset="0"/>
              </a:rPr>
              <a:t>Fat should only take up about 10-20 % of daily dietary intake.  </a:t>
            </a:r>
          </a:p>
          <a:p>
            <a:pPr>
              <a:buNone/>
            </a:pPr>
            <a:endParaRPr lang="en-US" sz="5500" dirty="0" smtClean="0">
              <a:latin typeface="Arial" pitchFamily="34" charset="0"/>
              <a:cs typeface="Arial" pitchFamily="34" charset="0"/>
            </a:endParaRPr>
          </a:p>
          <a:p>
            <a:r>
              <a:rPr lang="en-US" sz="5500" dirty="0" smtClean="0">
                <a:latin typeface="Arial" pitchFamily="34" charset="0"/>
                <a:cs typeface="Arial" pitchFamily="34" charset="0"/>
              </a:rPr>
              <a:t>Good fats provide the body with essential fatty acids for brain development, decreased inflammation and used by the liver to provide good cholesterol for the cells.</a:t>
            </a:r>
          </a:p>
          <a:p>
            <a:endParaRPr lang="en-US" sz="5500" dirty="0" smtClean="0">
              <a:latin typeface="Arial" pitchFamily="34" charset="0"/>
              <a:cs typeface="Arial" pitchFamily="34" charset="0"/>
            </a:endParaRPr>
          </a:p>
          <a:p>
            <a:r>
              <a:rPr lang="en-US" sz="5500" dirty="0" smtClean="0">
                <a:latin typeface="Arial" pitchFamily="34" charset="0"/>
                <a:cs typeface="Arial" pitchFamily="34" charset="0"/>
              </a:rPr>
              <a:t>FOOD SOURCES OF GOOD FATS:  nuts, seeds, avocados and the oils listed above.</a:t>
            </a:r>
          </a:p>
          <a:p>
            <a:endParaRPr lang="en-US" sz="3400"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Carbohydrates – Fast Energy</a:t>
            </a:r>
            <a:endParaRPr lang="en-US" dirty="0"/>
          </a:p>
        </p:txBody>
      </p:sp>
      <p:sp>
        <p:nvSpPr>
          <p:cNvPr id="2" name="Content Placeholder 1"/>
          <p:cNvSpPr>
            <a:spLocks noGrp="1"/>
          </p:cNvSpPr>
          <p:nvPr>
            <p:ph idx="1"/>
          </p:nvPr>
        </p:nvSpPr>
        <p:spPr/>
        <p:txBody>
          <a:bodyPr>
            <a:normAutofit fontScale="62500" lnSpcReduction="20000"/>
          </a:bodyPr>
          <a:lstStyle/>
          <a:p>
            <a:r>
              <a:rPr lang="en-US" sz="2800" dirty="0" smtClean="0">
                <a:latin typeface="+mj-lt"/>
              </a:rPr>
              <a:t>Good quality sources of complex carbohydrates should make up about 30-40% of the daily diet.</a:t>
            </a:r>
          </a:p>
          <a:p>
            <a:pPr>
              <a:buNone/>
            </a:pPr>
            <a:endParaRPr lang="en-US" sz="1050" dirty="0" smtClean="0">
              <a:latin typeface="+mj-lt"/>
            </a:endParaRPr>
          </a:p>
          <a:p>
            <a:r>
              <a:rPr lang="en-US" sz="2800" dirty="0" smtClean="0">
                <a:latin typeface="+mj-lt"/>
              </a:rPr>
              <a:t>Oatmeal, whole grains, brown rice, whole grain pasta, and beans are all good sources of complex </a:t>
            </a:r>
            <a:r>
              <a:rPr lang="en-US" sz="2800" dirty="0" err="1" smtClean="0">
                <a:latin typeface="+mj-lt"/>
              </a:rPr>
              <a:t>carbs</a:t>
            </a:r>
            <a:r>
              <a:rPr lang="en-US" sz="2800" dirty="0" smtClean="0">
                <a:latin typeface="+mj-lt"/>
              </a:rPr>
              <a:t>.</a:t>
            </a:r>
          </a:p>
          <a:p>
            <a:pPr>
              <a:buNone/>
            </a:pPr>
            <a:endParaRPr lang="en-US" sz="1050" dirty="0" smtClean="0">
              <a:latin typeface="+mj-lt"/>
            </a:endParaRPr>
          </a:p>
          <a:p>
            <a:r>
              <a:rPr lang="en-US" sz="2800" dirty="0" smtClean="0">
                <a:latin typeface="+mj-lt"/>
              </a:rPr>
              <a:t>Complex </a:t>
            </a:r>
            <a:r>
              <a:rPr lang="en-US" sz="2800" dirty="0" err="1" smtClean="0">
                <a:latin typeface="+mj-lt"/>
              </a:rPr>
              <a:t>carbs</a:t>
            </a:r>
            <a:r>
              <a:rPr lang="en-US" sz="2800" dirty="0" smtClean="0">
                <a:latin typeface="+mj-lt"/>
              </a:rPr>
              <a:t> are an excellent source of fiber.</a:t>
            </a:r>
          </a:p>
          <a:p>
            <a:pPr>
              <a:buNone/>
            </a:pPr>
            <a:endParaRPr lang="en-US" sz="1050" dirty="0" smtClean="0">
              <a:latin typeface="+mj-lt"/>
            </a:endParaRPr>
          </a:p>
          <a:p>
            <a:r>
              <a:rPr lang="en-US" sz="2800" dirty="0" smtClean="0">
                <a:latin typeface="+mj-lt"/>
              </a:rPr>
              <a:t>The difference between good </a:t>
            </a:r>
            <a:r>
              <a:rPr lang="en-US" sz="2800" dirty="0" err="1" smtClean="0">
                <a:latin typeface="+mj-lt"/>
              </a:rPr>
              <a:t>carbs</a:t>
            </a:r>
            <a:r>
              <a:rPr lang="en-US" sz="2800" dirty="0" smtClean="0">
                <a:latin typeface="+mj-lt"/>
              </a:rPr>
              <a:t> and bad </a:t>
            </a:r>
            <a:r>
              <a:rPr lang="en-US" sz="2800" dirty="0" err="1" smtClean="0">
                <a:latin typeface="+mj-lt"/>
              </a:rPr>
              <a:t>carbs</a:t>
            </a:r>
            <a:r>
              <a:rPr lang="en-US" sz="2800" dirty="0" smtClean="0">
                <a:latin typeface="+mj-lt"/>
              </a:rPr>
              <a:t> is not based on a simple and complex carbohydrates list. It’s based on how much fiber is in the food and how fast the food’s sugars are absorbed into your blood stream.</a:t>
            </a:r>
          </a:p>
          <a:p>
            <a:pPr>
              <a:buNone/>
            </a:pPr>
            <a:endParaRPr lang="en-US" sz="1050" dirty="0" smtClean="0">
              <a:latin typeface="+mj-lt"/>
            </a:endParaRPr>
          </a:p>
          <a:p>
            <a:r>
              <a:rPr lang="en-US" sz="2800" dirty="0" smtClean="0">
                <a:latin typeface="+mj-lt"/>
              </a:rPr>
              <a:t>Complex carbohydrates are absorbed much slower into the blood stream.  Simple </a:t>
            </a:r>
            <a:r>
              <a:rPr lang="en-US" sz="2800" dirty="0" err="1" smtClean="0">
                <a:latin typeface="+mj-lt"/>
              </a:rPr>
              <a:t>carbs</a:t>
            </a:r>
            <a:r>
              <a:rPr lang="en-US" sz="2800" dirty="0" smtClean="0">
                <a:latin typeface="+mj-lt"/>
              </a:rPr>
              <a:t> are </a:t>
            </a:r>
            <a:r>
              <a:rPr lang="en-US" sz="2800" dirty="0" err="1" smtClean="0">
                <a:latin typeface="+mj-lt"/>
              </a:rPr>
              <a:t>refined,sugary</a:t>
            </a:r>
            <a:r>
              <a:rPr lang="en-US" sz="2800" dirty="0" smtClean="0">
                <a:latin typeface="+mj-lt"/>
              </a:rPr>
              <a:t> foods and white flour based products.  These are absorbed quickly and can spike blood sugar levels.</a:t>
            </a:r>
          </a:p>
          <a:p>
            <a:pPr>
              <a:buNone/>
            </a:pPr>
            <a:endParaRPr lang="en-US" sz="1050" dirty="0" smtClean="0">
              <a:latin typeface="+mj-lt"/>
            </a:endParaRPr>
          </a:p>
          <a:p>
            <a:r>
              <a:rPr lang="en-US" sz="2800" dirty="0" smtClean="0">
                <a:latin typeface="+mj-lt"/>
              </a:rPr>
              <a:t>Carbohydrates are the primary source of GLUCOSE for the body, and used as fuel both for physical energy and used as the primary source of fuel for the brain.</a:t>
            </a:r>
          </a:p>
          <a:p>
            <a:pPr>
              <a:buNone/>
            </a:pP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Antioxidants:  Rust Prevention</a:t>
            </a:r>
            <a:endParaRPr lang="en-US" dirty="0"/>
          </a:p>
        </p:txBody>
      </p:sp>
      <p:sp>
        <p:nvSpPr>
          <p:cNvPr id="2" name="Content Placeholder 1"/>
          <p:cNvSpPr>
            <a:spLocks noGrp="1"/>
          </p:cNvSpPr>
          <p:nvPr>
            <p:ph idx="1"/>
          </p:nvPr>
        </p:nvSpPr>
        <p:spPr/>
        <p:txBody>
          <a:bodyPr>
            <a:normAutofit fontScale="77500" lnSpcReduction="20000"/>
          </a:bodyPr>
          <a:lstStyle/>
          <a:p>
            <a:pPr algn="ctr">
              <a:buNone/>
            </a:pPr>
            <a:r>
              <a:rPr lang="en-US" b="1" dirty="0" smtClean="0"/>
              <a:t>THINK  </a:t>
            </a:r>
            <a:r>
              <a:rPr lang="en-US" b="1" dirty="0" err="1" smtClean="0"/>
              <a:t>Colour</a:t>
            </a:r>
            <a:r>
              <a:rPr lang="en-US" b="1" dirty="0" smtClean="0"/>
              <a:t>!</a:t>
            </a:r>
          </a:p>
          <a:p>
            <a:pPr algn="ctr">
              <a:buNone/>
            </a:pPr>
            <a:endParaRPr lang="en-US" b="1" dirty="0" smtClean="0"/>
          </a:p>
          <a:p>
            <a:pPr>
              <a:buNone/>
            </a:pPr>
            <a:r>
              <a:rPr lang="en-US" dirty="0" smtClean="0"/>
              <a:t>	The colors of fruits and vegetables are there for a reason.  They are called antioxidants…basically RUST prevention.  Oxidation is a normal part of metabolic function which causes free radical damage in the body.  Exercise increases oxidation, however, also increases oxygenation.  While oxygen is good, it is also bad if we do not consume enough “anti-oxidants” to combat the negative effects of oxidation.  The “</a:t>
            </a:r>
            <a:r>
              <a:rPr lang="en-US" dirty="0" err="1" smtClean="0"/>
              <a:t>colours</a:t>
            </a:r>
            <a:r>
              <a:rPr lang="en-US" dirty="0" smtClean="0"/>
              <a:t>” of food represents hundreds of antioxidants used to help prevent free radical damage.</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Supplements – Essentials for what we may not get everyday</a:t>
            </a:r>
            <a:endParaRPr lang="en-US" dirty="0"/>
          </a:p>
        </p:txBody>
      </p:sp>
      <p:sp>
        <p:nvSpPr>
          <p:cNvPr id="2" name="Content Placeholder 1"/>
          <p:cNvSpPr>
            <a:spLocks noGrp="1"/>
          </p:cNvSpPr>
          <p:nvPr>
            <p:ph idx="1"/>
          </p:nvPr>
        </p:nvSpPr>
        <p:spPr/>
        <p:txBody>
          <a:bodyPr>
            <a:normAutofit fontScale="92500" lnSpcReduction="10000"/>
          </a:bodyPr>
          <a:lstStyle/>
          <a:p>
            <a:r>
              <a:rPr lang="en-US" sz="2400" dirty="0" smtClean="0">
                <a:latin typeface="+mj-lt"/>
              </a:rPr>
              <a:t>Supplements are absolutely essential for every stage of life, however, the word itself means “in addition to”.  </a:t>
            </a:r>
          </a:p>
          <a:p>
            <a:r>
              <a:rPr lang="en-US" sz="2400" dirty="0" smtClean="0">
                <a:latin typeface="+mj-lt"/>
              </a:rPr>
              <a:t>Supplements DO NOT substitute for a poor diet.</a:t>
            </a:r>
          </a:p>
          <a:p>
            <a:r>
              <a:rPr lang="en-US" sz="2400" dirty="0" smtClean="0">
                <a:latin typeface="+mj-lt"/>
              </a:rPr>
              <a:t>No amount of supplements are worth it if your nutritional intake is consistently inadequate.</a:t>
            </a:r>
          </a:p>
          <a:p>
            <a:r>
              <a:rPr lang="en-US" sz="2400" dirty="0" smtClean="0">
                <a:latin typeface="+mj-lt"/>
              </a:rPr>
              <a:t>Not all supplements are created equal.  Think QUALITY over QUANTITY/VALUE.</a:t>
            </a:r>
          </a:p>
          <a:p>
            <a:r>
              <a:rPr lang="en-US" sz="2400" dirty="0" smtClean="0">
                <a:latin typeface="+mj-lt"/>
              </a:rPr>
              <a:t>Children of all ages require supplements especially if they are engaging is sports activities to reduce the potential of deficiencies due to increased metabolic activity. </a:t>
            </a:r>
          </a:p>
          <a:p>
            <a:r>
              <a:rPr lang="en-US" sz="2400" b="1" u="sng" dirty="0" smtClean="0">
                <a:latin typeface="+mj-lt"/>
              </a:rPr>
              <a:t>It is best to consult with a Natural Health Practitioner for advice before beginning a supplement protocol.</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What’s Best to Eat?</a:t>
            </a:r>
            <a:endParaRPr lang="en-US" dirty="0"/>
          </a:p>
        </p:txBody>
      </p:sp>
      <p:sp>
        <p:nvSpPr>
          <p:cNvPr id="2" name="Content Placeholder 1"/>
          <p:cNvSpPr>
            <a:spLocks noGrp="1"/>
          </p:cNvSpPr>
          <p:nvPr>
            <p:ph idx="1"/>
          </p:nvPr>
        </p:nvSpPr>
        <p:spPr>
          <a:xfrm>
            <a:off x="457200" y="1524000"/>
            <a:ext cx="8229600" cy="4572000"/>
          </a:xfrm>
        </p:spPr>
        <p:txBody>
          <a:bodyPr>
            <a:normAutofit fontScale="62500" lnSpcReduction="20000"/>
          </a:bodyPr>
          <a:lstStyle/>
          <a:p>
            <a:r>
              <a:rPr lang="en-US" dirty="0" smtClean="0"/>
              <a:t>Adequate protein and water (much more preferable over sports drinks) are required before and after sports.</a:t>
            </a:r>
          </a:p>
          <a:p>
            <a:pPr>
              <a:buNone/>
            </a:pPr>
            <a:endParaRPr lang="en-US" dirty="0" smtClean="0"/>
          </a:p>
          <a:p>
            <a:r>
              <a:rPr lang="en-US" sz="2600" dirty="0" smtClean="0"/>
              <a:t>Sports drinks are laced with High Fructose Corn Syrup and food dyes, linked to many health problems.</a:t>
            </a:r>
          </a:p>
          <a:p>
            <a:pPr>
              <a:buNone/>
            </a:pPr>
            <a:endParaRPr lang="en-US" sz="2000" dirty="0" smtClean="0"/>
          </a:p>
          <a:p>
            <a:r>
              <a:rPr lang="en-US" dirty="0" smtClean="0"/>
              <a:t>Fruits, vegetables, whole grains, nuts and seeds (if not allergic), ancient grains such as </a:t>
            </a:r>
            <a:r>
              <a:rPr lang="en-US" dirty="0" err="1" smtClean="0"/>
              <a:t>kamut</a:t>
            </a:r>
            <a:r>
              <a:rPr lang="en-US" dirty="0" smtClean="0"/>
              <a:t>, spelt, whole oats.</a:t>
            </a:r>
          </a:p>
          <a:p>
            <a:pPr>
              <a:buNone/>
            </a:pPr>
            <a:endParaRPr lang="en-US" dirty="0" smtClean="0"/>
          </a:p>
          <a:p>
            <a:r>
              <a:rPr lang="en-US" dirty="0" smtClean="0"/>
              <a:t>Lean meats, REAL meat, (not processed), eggs, fish, legumes (beans), brown and wild </a:t>
            </a:r>
            <a:r>
              <a:rPr lang="en-US" dirty="0" err="1" smtClean="0"/>
              <a:t>rices</a:t>
            </a:r>
            <a:r>
              <a:rPr lang="en-US" dirty="0" smtClean="0"/>
              <a:t>, quinoa.</a:t>
            </a:r>
          </a:p>
          <a:p>
            <a:pPr>
              <a:buNone/>
            </a:pPr>
            <a:endParaRPr lang="en-US" dirty="0" smtClean="0"/>
          </a:p>
          <a:p>
            <a:r>
              <a:rPr lang="en-US" dirty="0" smtClean="0"/>
              <a:t>AVOID:  Excess sugar, fried foods, fast food, fatty foods, candy, packaged/highly processed foods. </a:t>
            </a:r>
          </a:p>
          <a:p>
            <a:endParaRPr lang="en-US" dirty="0" smtClean="0"/>
          </a:p>
          <a:p>
            <a:pPr algn="ctr">
              <a:buNone/>
            </a:pPr>
            <a:r>
              <a:rPr lang="en-US" b="1" dirty="0" smtClean="0"/>
              <a:t>OPTIMAL PERFORMANCE FOLLOWS THE 80-20 RULE</a:t>
            </a:r>
            <a:endParaRPr lang="en-US"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How a Nutritionist Can Help</a:t>
            </a:r>
            <a:endParaRPr lang="en-US" dirty="0"/>
          </a:p>
        </p:txBody>
      </p:sp>
      <p:sp>
        <p:nvSpPr>
          <p:cNvPr id="2" name="Content Placeholder 1"/>
          <p:cNvSpPr>
            <a:spLocks noGrp="1"/>
          </p:cNvSpPr>
          <p:nvPr>
            <p:ph idx="1"/>
          </p:nvPr>
        </p:nvSpPr>
        <p:spPr/>
        <p:txBody>
          <a:bodyPr>
            <a:normAutofit fontScale="92500" lnSpcReduction="20000"/>
          </a:bodyPr>
          <a:lstStyle/>
          <a:p>
            <a:pPr algn="ctr">
              <a:buNone/>
            </a:pPr>
            <a:r>
              <a:rPr lang="en-US" sz="2400" b="1" u="sng" dirty="0" smtClean="0">
                <a:latin typeface="Arial" pitchFamily="34" charset="0"/>
                <a:cs typeface="Arial" pitchFamily="34" charset="0"/>
              </a:rPr>
              <a:t>What is a Nutritionist?</a:t>
            </a:r>
          </a:p>
          <a:p>
            <a:pPr algn="ctr">
              <a:buNone/>
            </a:pPr>
            <a:endParaRPr lang="en-US" sz="1400" b="1" u="sng" dirty="0" smtClean="0">
              <a:latin typeface="Arial" pitchFamily="34" charset="0"/>
              <a:cs typeface="Arial" pitchFamily="34" charset="0"/>
            </a:endParaRPr>
          </a:p>
          <a:p>
            <a:pPr algn="just">
              <a:buNone/>
            </a:pPr>
            <a:r>
              <a:rPr lang="en-US" sz="2400" dirty="0" smtClean="0">
                <a:latin typeface="Arial" pitchFamily="34" charset="0"/>
                <a:cs typeface="Arial" pitchFamily="34" charset="0"/>
              </a:rPr>
              <a:t>	A nutritionist is a qualified practitioner who has studied nutrition thoroughly and understands that each person has genetically unique nutritional requirements.  A nutritionist will consider many factors in counseling an individual that may include age, gender, height / weight, lifestyle, activity level (exercise) and dietary habits, food sensitivities and intolerances as well as food preferences and supplements. </a:t>
            </a:r>
          </a:p>
          <a:p>
            <a:pPr>
              <a:buNone/>
            </a:pPr>
            <a:endParaRPr lang="en-US" sz="1300" dirty="0" smtClean="0">
              <a:latin typeface="Arial" pitchFamily="34" charset="0"/>
              <a:cs typeface="Arial" pitchFamily="34" charset="0"/>
            </a:endParaRPr>
          </a:p>
          <a:p>
            <a:pPr algn="ctr">
              <a:buNone/>
            </a:pPr>
            <a:r>
              <a:rPr lang="en-US" sz="2100" dirty="0" smtClean="0">
                <a:latin typeface="Arial" pitchFamily="34" charset="0"/>
                <a:cs typeface="Arial" pitchFamily="34" charset="0"/>
              </a:rPr>
              <a:t>      </a:t>
            </a:r>
            <a:r>
              <a:rPr lang="en-US" sz="2400" dirty="0" smtClean="0">
                <a:latin typeface="Arial" pitchFamily="34" charset="0"/>
                <a:cs typeface="Arial" pitchFamily="34" charset="0"/>
              </a:rPr>
              <a:t>Nutrition is not regulated in Canada, and anyone MAY attempt to call themselves a nutritionist, but </a:t>
            </a:r>
            <a:r>
              <a:rPr lang="en-US" sz="2400" b="1" dirty="0" smtClean="0">
                <a:latin typeface="Arial" pitchFamily="34" charset="0"/>
                <a:cs typeface="Arial" pitchFamily="34" charset="0"/>
              </a:rPr>
              <a:t>ONLY</a:t>
            </a:r>
            <a:r>
              <a:rPr lang="en-US" sz="2400" dirty="0" smtClean="0">
                <a:latin typeface="Arial" pitchFamily="34" charset="0"/>
                <a:cs typeface="Arial" pitchFamily="34" charset="0"/>
              </a:rPr>
              <a:t> those who have studied nutrition thoroughly and passed the testing can use the designation of </a:t>
            </a:r>
            <a:r>
              <a:rPr lang="en-US" sz="2400" b="1" dirty="0" smtClean="0">
                <a:latin typeface="Arial" pitchFamily="34" charset="0"/>
                <a:cs typeface="Arial" pitchFamily="34" charset="0"/>
              </a:rPr>
              <a:t>RNCP (Registered Nutritionist) </a:t>
            </a:r>
            <a:r>
              <a:rPr lang="en-US" sz="2400" dirty="0" smtClean="0">
                <a:latin typeface="Arial" pitchFamily="34" charset="0"/>
                <a:cs typeface="Arial" pitchFamily="34" charset="0"/>
              </a:rPr>
              <a:t>and register with the </a:t>
            </a:r>
            <a:r>
              <a:rPr lang="en-US" sz="2400" b="1" dirty="0" smtClean="0">
                <a:latin typeface="Arial" pitchFamily="34" charset="0"/>
                <a:cs typeface="Arial" pitchFamily="34" charset="0"/>
              </a:rPr>
              <a:t>IONC (International Organization of Nutritional Consultants)</a:t>
            </a:r>
            <a:r>
              <a:rPr lang="en-US" sz="2400" dirty="0" smtClean="0">
                <a:latin typeface="Arial" pitchFamily="34" charset="0"/>
                <a:cs typeface="Arial" pitchFamily="34" charset="0"/>
              </a:rPr>
              <a:t>.  </a:t>
            </a:r>
            <a:endParaRPr lang="en-US" sz="2100"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4572000"/>
          </a:xfrm>
        </p:spPr>
        <p:txBody>
          <a:bodyPr>
            <a:normAutofit fontScale="92500" lnSpcReduction="20000"/>
          </a:bodyPr>
          <a:lstStyle/>
          <a:p>
            <a:pPr algn="ctr">
              <a:buNone/>
            </a:pPr>
            <a:endParaRPr lang="en-US" dirty="0" smtClean="0"/>
          </a:p>
          <a:p>
            <a:pPr algn="ctr">
              <a:buNone/>
            </a:pPr>
            <a:r>
              <a:rPr lang="en-US" sz="4000" dirty="0" smtClean="0">
                <a:latin typeface="Papyrus" pitchFamily="66" charset="0"/>
              </a:rPr>
              <a:t>Thank you </a:t>
            </a:r>
          </a:p>
          <a:p>
            <a:pPr algn="ctr">
              <a:buNone/>
            </a:pPr>
            <a:r>
              <a:rPr lang="en-US" sz="4000" dirty="0" smtClean="0">
                <a:latin typeface="Papyrus" pitchFamily="66" charset="0"/>
              </a:rPr>
              <a:t>PCSA </a:t>
            </a:r>
          </a:p>
          <a:p>
            <a:pPr algn="ctr">
              <a:buNone/>
            </a:pPr>
            <a:r>
              <a:rPr lang="en-US" sz="4000" dirty="0" smtClean="0">
                <a:latin typeface="Papyrus" pitchFamily="66" charset="0"/>
              </a:rPr>
              <a:t>and Athletes</a:t>
            </a:r>
          </a:p>
          <a:p>
            <a:pPr algn="ctr">
              <a:buNone/>
            </a:pPr>
            <a:r>
              <a:rPr lang="en-US" sz="4000" dirty="0" smtClean="0">
                <a:latin typeface="Papyrus" pitchFamily="66" charset="0"/>
              </a:rPr>
              <a:t>for </a:t>
            </a:r>
          </a:p>
          <a:p>
            <a:pPr algn="ctr">
              <a:buNone/>
            </a:pPr>
            <a:r>
              <a:rPr lang="en-US" sz="4000" dirty="0" smtClean="0">
                <a:latin typeface="Papyrus" pitchFamily="66" charset="0"/>
              </a:rPr>
              <a:t>attending</a:t>
            </a:r>
          </a:p>
          <a:p>
            <a:pPr algn="ctr">
              <a:buNone/>
            </a:pPr>
            <a:r>
              <a:rPr lang="en-US" sz="4000" dirty="0" smtClean="0">
                <a:latin typeface="Papyrus" pitchFamily="66" charset="0"/>
              </a:rPr>
              <a:t>this</a:t>
            </a:r>
          </a:p>
          <a:p>
            <a:pPr algn="ctr">
              <a:buNone/>
            </a:pPr>
            <a:r>
              <a:rPr lang="en-US" sz="4000" dirty="0" smtClean="0">
                <a:latin typeface="Papyrus" pitchFamily="66" charset="0"/>
              </a:rPr>
              <a:t>Presentation</a:t>
            </a:r>
            <a:endParaRPr lang="en-US" sz="4000" dirty="0">
              <a:latin typeface="Papyrus" pitchFamily="66" charset="0"/>
            </a:endParaRPr>
          </a:p>
        </p:txBody>
      </p:sp>
      <p:pic>
        <p:nvPicPr>
          <p:cNvPr id="4" name="Picture 3" descr="soccer-ball.jpg"/>
          <p:cNvPicPr>
            <a:picLocks noChangeAspect="1"/>
          </p:cNvPicPr>
          <p:nvPr/>
        </p:nvPicPr>
        <p:blipFill>
          <a:blip r:embed="rId2" cstate="print"/>
          <a:stretch>
            <a:fillRect/>
          </a:stretch>
        </p:blipFill>
        <p:spPr>
          <a:xfrm>
            <a:off x="0" y="0"/>
            <a:ext cx="2587925" cy="2286000"/>
          </a:xfrm>
          <a:prstGeom prst="rect">
            <a:avLst/>
          </a:prstGeom>
        </p:spPr>
      </p:pic>
      <p:pic>
        <p:nvPicPr>
          <p:cNvPr id="6" name="Picture 5" descr="trailrun.jpg"/>
          <p:cNvPicPr>
            <a:picLocks noChangeAspect="1"/>
          </p:cNvPicPr>
          <p:nvPr/>
        </p:nvPicPr>
        <p:blipFill>
          <a:blip r:embed="rId3" cstate="print"/>
          <a:stretch>
            <a:fillRect/>
          </a:stretch>
        </p:blipFill>
        <p:spPr>
          <a:xfrm>
            <a:off x="6168952" y="4876800"/>
            <a:ext cx="2975048" cy="19812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Teens are failing the Nutritional Grade</a:t>
            </a:r>
            <a:endParaRPr lang="en-US" dirty="0"/>
          </a:p>
        </p:txBody>
      </p:sp>
      <p:sp>
        <p:nvSpPr>
          <p:cNvPr id="3" name="Content Placeholder 2"/>
          <p:cNvSpPr>
            <a:spLocks noGrp="1"/>
          </p:cNvSpPr>
          <p:nvPr>
            <p:ph idx="1"/>
          </p:nvPr>
        </p:nvSpPr>
        <p:spPr/>
        <p:txBody>
          <a:bodyPr>
            <a:noAutofit/>
          </a:bodyPr>
          <a:lstStyle/>
          <a:p>
            <a:r>
              <a:rPr lang="en-US" sz="2000" dirty="0" smtClean="0">
                <a:latin typeface="Arial" pitchFamily="34" charset="0"/>
                <a:cs typeface="Arial" pitchFamily="34" charset="0"/>
              </a:rPr>
              <a:t>According to the most recent Canadian Community Health Survey, done in 2004, 53 percent of males aged 14 to 18 are not getting the minimum number of servings of vegetables and fruit on a daily basis. </a:t>
            </a:r>
          </a:p>
          <a:p>
            <a:r>
              <a:rPr lang="en-US" sz="2000" dirty="0" smtClean="0">
                <a:latin typeface="Arial" pitchFamily="34" charset="0"/>
                <a:cs typeface="Arial" pitchFamily="34" charset="0"/>
              </a:rPr>
              <a:t>Among the girls, 63 percent consumed less than the bare minimum The minimum in 2004 was five servings of vegetables and fruit, combined, but has since been upped to seven servings for teen girls and eight for teen boys</a:t>
            </a:r>
            <a:r>
              <a:rPr lang="en-US" sz="2400" dirty="0" smtClean="0">
                <a:latin typeface="Arial" pitchFamily="34" charset="0"/>
                <a:cs typeface="Arial" pitchFamily="34" charset="0"/>
              </a:rPr>
              <a:t>. </a:t>
            </a:r>
            <a:r>
              <a:rPr lang="en-US" sz="1600" dirty="0" smtClean="0">
                <a:latin typeface="Arial" pitchFamily="34" charset="0"/>
                <a:cs typeface="Arial" pitchFamily="34" charset="0"/>
              </a:rPr>
              <a:t>(Source:  alive Magazine, Sept. 2013)</a:t>
            </a:r>
          </a:p>
          <a:p>
            <a:r>
              <a:rPr lang="en-US" sz="2000" dirty="0" smtClean="0">
                <a:latin typeface="Arial" pitchFamily="34" charset="0"/>
                <a:cs typeface="Arial" pitchFamily="34" charset="0"/>
              </a:rPr>
              <a:t>52% of teen boys are overweight or obese and 44% of teen girls are overweight or obese.</a:t>
            </a:r>
          </a:p>
          <a:p>
            <a:r>
              <a:rPr lang="en-US" sz="2000" dirty="0" smtClean="0">
                <a:latin typeface="Arial" pitchFamily="34" charset="0"/>
                <a:cs typeface="Arial" pitchFamily="34" charset="0"/>
              </a:rPr>
              <a:t>Today’s youth are set to face diseases such as cancer, cardiovascular disease, and diabetes well before the previous generation. </a:t>
            </a:r>
            <a:endParaRPr lang="en-US" sz="3200" dirty="0">
              <a:latin typeface="Arial" pitchFamily="34" charset="0"/>
              <a:cs typeface="Arial" pitchFamily="34" charset="0"/>
            </a:endParaRPr>
          </a:p>
        </p:txBody>
      </p:sp>
      <p:pic>
        <p:nvPicPr>
          <p:cNvPr id="4" name="Picture 3" descr="Cutepinkdonut.JPG"/>
          <p:cNvPicPr>
            <a:picLocks noChangeAspect="1"/>
          </p:cNvPicPr>
          <p:nvPr/>
        </p:nvPicPr>
        <p:blipFill>
          <a:blip r:embed="rId3" cstate="print"/>
          <a:stretch>
            <a:fillRect/>
          </a:stretch>
        </p:blipFill>
        <p:spPr>
          <a:xfrm>
            <a:off x="7696200" y="152400"/>
            <a:ext cx="1219200" cy="16256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0"/>
            <a:ext cx="8229600" cy="1143000"/>
          </a:xfrm>
        </p:spPr>
        <p:txBody>
          <a:bodyPr>
            <a:normAutofit fontScale="90000"/>
          </a:bodyPr>
          <a:lstStyle/>
          <a:p>
            <a:pPr algn="ctr"/>
            <a:r>
              <a:rPr lang="en-US" dirty="0" smtClean="0"/>
              <a:t>“</a:t>
            </a:r>
            <a:r>
              <a:rPr lang="en-US" dirty="0" err="1" smtClean="0"/>
              <a:t>Frankenfood</a:t>
            </a:r>
            <a:r>
              <a:rPr lang="en-US" dirty="0" smtClean="0"/>
              <a:t> = Poison!”</a:t>
            </a:r>
            <a:br>
              <a:rPr lang="en-US" dirty="0" smtClean="0"/>
            </a:br>
            <a:r>
              <a:rPr lang="en-US" dirty="0" smtClean="0"/>
              <a:t>We’re eating ALL wrong!</a:t>
            </a:r>
            <a:endParaRPr lang="en-US" dirty="0"/>
          </a:p>
        </p:txBody>
      </p:sp>
      <p:pic>
        <p:nvPicPr>
          <p:cNvPr id="4" name="Content Placeholder 3" descr="frankenfoods.jpg"/>
          <p:cNvPicPr>
            <a:picLocks noGrp="1" noChangeAspect="1"/>
          </p:cNvPicPr>
          <p:nvPr>
            <p:ph idx="1"/>
          </p:nvPr>
        </p:nvPicPr>
        <p:blipFill>
          <a:blip r:embed="rId2" cstate="print"/>
          <a:stretch>
            <a:fillRect/>
          </a:stretch>
        </p:blipFill>
        <p:spPr>
          <a:xfrm>
            <a:off x="152400" y="1447800"/>
            <a:ext cx="6653548" cy="5241629"/>
          </a:xfrm>
        </p:spPr>
      </p:pic>
      <p:sp>
        <p:nvSpPr>
          <p:cNvPr id="5" name="Cloud Callout 4"/>
          <p:cNvSpPr/>
          <p:nvPr/>
        </p:nvSpPr>
        <p:spPr>
          <a:xfrm>
            <a:off x="6629400" y="1295400"/>
            <a:ext cx="2209800" cy="13716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Arial Black" pitchFamily="34" charset="0"/>
              </a:rPr>
              <a:t>“</a:t>
            </a:r>
            <a:r>
              <a:rPr lang="en-US" sz="2000" b="1" dirty="0" err="1" smtClean="0">
                <a:solidFill>
                  <a:schemeClr val="bg1"/>
                </a:solidFill>
                <a:latin typeface="Teen" pitchFamily="2" charset="0"/>
              </a:rPr>
              <a:t>Mmm</a:t>
            </a:r>
            <a:r>
              <a:rPr lang="en-US" sz="2000" b="1" dirty="0" smtClean="0">
                <a:solidFill>
                  <a:schemeClr val="bg1"/>
                </a:solidFill>
                <a:latin typeface="Teen" pitchFamily="2" charset="0"/>
              </a:rPr>
              <a:t>… Yummy!”</a:t>
            </a:r>
            <a:endParaRPr lang="en-US" b="1" dirty="0">
              <a:solidFill>
                <a:schemeClr val="bg1"/>
              </a:solidFill>
              <a:latin typeface="Teen" pitchFamily="2"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99032"/>
          </a:xfrm>
        </p:spPr>
        <p:txBody>
          <a:bodyPr/>
          <a:lstStyle/>
          <a:p>
            <a:r>
              <a:rPr lang="en-US" dirty="0" smtClean="0"/>
              <a:t>GARBAGE in…GARBAGE out!</a:t>
            </a:r>
            <a:endParaRPr lang="en-US" dirty="0"/>
          </a:p>
        </p:txBody>
      </p:sp>
      <p:pic>
        <p:nvPicPr>
          <p:cNvPr id="4" name="Content Placeholder 3" descr="body-pain.jpg"/>
          <p:cNvPicPr>
            <a:picLocks noGrp="1" noChangeAspect="1"/>
          </p:cNvPicPr>
          <p:nvPr>
            <p:ph idx="1"/>
          </p:nvPr>
        </p:nvPicPr>
        <p:blipFill>
          <a:blip r:embed="rId2" cstate="print"/>
          <a:stretch>
            <a:fillRect/>
          </a:stretch>
        </p:blipFill>
        <p:spPr>
          <a:xfrm>
            <a:off x="2514600" y="2286000"/>
            <a:ext cx="4105275" cy="3019425"/>
          </a:xfrm>
        </p:spPr>
      </p:pic>
      <p:pic>
        <p:nvPicPr>
          <p:cNvPr id="5" name="Picture 4" descr="Scared_People_2_by_b_e_c_k_y_stock.jpg"/>
          <p:cNvPicPr>
            <a:picLocks noChangeAspect="1"/>
          </p:cNvPicPr>
          <p:nvPr/>
        </p:nvPicPr>
        <p:blipFill>
          <a:blip r:embed="rId3" cstate="print"/>
          <a:stretch>
            <a:fillRect/>
          </a:stretch>
        </p:blipFill>
        <p:spPr>
          <a:xfrm>
            <a:off x="7011767" y="1524000"/>
            <a:ext cx="2132233" cy="2971800"/>
          </a:xfrm>
          <a:prstGeom prst="rect">
            <a:avLst/>
          </a:prstGeom>
        </p:spPr>
      </p:pic>
      <p:pic>
        <p:nvPicPr>
          <p:cNvPr id="6" name="Picture 5" descr="insulin.jpg"/>
          <p:cNvPicPr>
            <a:picLocks noChangeAspect="1"/>
          </p:cNvPicPr>
          <p:nvPr/>
        </p:nvPicPr>
        <p:blipFill>
          <a:blip r:embed="rId4" cstate="print"/>
          <a:stretch>
            <a:fillRect/>
          </a:stretch>
        </p:blipFill>
        <p:spPr>
          <a:xfrm>
            <a:off x="457200" y="4953000"/>
            <a:ext cx="1283148" cy="1701800"/>
          </a:xfrm>
          <a:prstGeom prst="rect">
            <a:avLst/>
          </a:prstGeom>
        </p:spPr>
      </p:pic>
      <p:pic>
        <p:nvPicPr>
          <p:cNvPr id="8" name="Picture 7" descr="DNAChromosomes.jpg"/>
          <p:cNvPicPr>
            <a:picLocks noChangeAspect="1"/>
          </p:cNvPicPr>
          <p:nvPr/>
        </p:nvPicPr>
        <p:blipFill>
          <a:blip r:embed="rId5" cstate="print"/>
          <a:stretch>
            <a:fillRect/>
          </a:stretch>
        </p:blipFill>
        <p:spPr>
          <a:xfrm>
            <a:off x="0" y="3048000"/>
            <a:ext cx="2413000" cy="1447800"/>
          </a:xfrm>
          <a:prstGeom prst="rect">
            <a:avLst/>
          </a:prstGeom>
        </p:spPr>
      </p:pic>
      <p:pic>
        <p:nvPicPr>
          <p:cNvPr id="9" name="Picture 8" descr="HeartDisand Diabetes.jpg"/>
          <p:cNvPicPr>
            <a:picLocks noChangeAspect="1"/>
          </p:cNvPicPr>
          <p:nvPr/>
        </p:nvPicPr>
        <p:blipFill>
          <a:blip r:embed="rId6" cstate="print"/>
          <a:stretch>
            <a:fillRect/>
          </a:stretch>
        </p:blipFill>
        <p:spPr>
          <a:xfrm>
            <a:off x="6765659" y="5181600"/>
            <a:ext cx="2378341" cy="1676400"/>
          </a:xfrm>
          <a:prstGeom prst="rect">
            <a:avLst/>
          </a:prstGeom>
        </p:spPr>
      </p:pic>
      <p:pic>
        <p:nvPicPr>
          <p:cNvPr id="10" name="Picture 9" descr="pills.jpg"/>
          <p:cNvPicPr>
            <a:picLocks noChangeAspect="1"/>
          </p:cNvPicPr>
          <p:nvPr/>
        </p:nvPicPr>
        <p:blipFill>
          <a:blip r:embed="rId7" cstate="print"/>
          <a:stretch>
            <a:fillRect/>
          </a:stretch>
        </p:blipFill>
        <p:spPr>
          <a:xfrm>
            <a:off x="533400" y="1371600"/>
            <a:ext cx="1707931" cy="1143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1" name="TextBox 10"/>
          <p:cNvSpPr txBox="1"/>
          <p:nvPr/>
        </p:nvSpPr>
        <p:spPr>
          <a:xfrm>
            <a:off x="4038600" y="1828800"/>
            <a:ext cx="1066800" cy="461665"/>
          </a:xfrm>
          <a:prstGeom prst="rect">
            <a:avLst/>
          </a:prstGeom>
          <a:noFill/>
        </p:spPr>
        <p:txBody>
          <a:bodyPr wrap="square" rtlCol="0">
            <a:spAutoFit/>
          </a:bodyPr>
          <a:lstStyle/>
          <a:p>
            <a:r>
              <a:rPr lang="en-US" sz="2400" b="1" dirty="0" smtClean="0"/>
              <a:t>PAIN!</a:t>
            </a:r>
            <a:endParaRPr lang="en-US" sz="2400" b="1" dirty="0"/>
          </a:p>
        </p:txBody>
      </p:sp>
      <p:sp>
        <p:nvSpPr>
          <p:cNvPr id="12" name="TextBox 11"/>
          <p:cNvSpPr txBox="1"/>
          <p:nvPr/>
        </p:nvSpPr>
        <p:spPr>
          <a:xfrm>
            <a:off x="1905000" y="6248400"/>
            <a:ext cx="1981200" cy="381000"/>
          </a:xfrm>
          <a:prstGeom prst="rect">
            <a:avLst/>
          </a:prstGeom>
          <a:noFill/>
        </p:spPr>
        <p:txBody>
          <a:bodyPr wrap="square" rtlCol="0">
            <a:spAutoFit/>
          </a:bodyPr>
          <a:lstStyle/>
          <a:p>
            <a:r>
              <a:rPr lang="en-US" b="1" dirty="0" smtClean="0"/>
              <a:t>Medications</a:t>
            </a:r>
            <a:endParaRPr lang="en-US" b="1" dirty="0"/>
          </a:p>
        </p:txBody>
      </p:sp>
      <p:sp>
        <p:nvSpPr>
          <p:cNvPr id="13" name="TextBox 12"/>
          <p:cNvSpPr txBox="1"/>
          <p:nvPr/>
        </p:nvSpPr>
        <p:spPr>
          <a:xfrm>
            <a:off x="7239000" y="4648200"/>
            <a:ext cx="1600200" cy="369332"/>
          </a:xfrm>
          <a:prstGeom prst="rect">
            <a:avLst/>
          </a:prstGeom>
          <a:noFill/>
        </p:spPr>
        <p:txBody>
          <a:bodyPr wrap="square" rtlCol="0">
            <a:spAutoFit/>
          </a:bodyPr>
          <a:lstStyle/>
          <a:p>
            <a:r>
              <a:rPr lang="en-US" b="1" dirty="0" smtClean="0"/>
              <a:t>Depression</a:t>
            </a:r>
            <a:endParaRPr lang="en-US" b="1" dirty="0"/>
          </a:p>
        </p:txBody>
      </p:sp>
      <p:sp>
        <p:nvSpPr>
          <p:cNvPr id="14" name="TextBox 13"/>
          <p:cNvSpPr txBox="1"/>
          <p:nvPr/>
        </p:nvSpPr>
        <p:spPr>
          <a:xfrm>
            <a:off x="5562600" y="5943600"/>
            <a:ext cx="1143000" cy="381000"/>
          </a:xfrm>
          <a:prstGeom prst="rect">
            <a:avLst/>
          </a:prstGeom>
          <a:noFill/>
        </p:spPr>
        <p:txBody>
          <a:bodyPr wrap="square" rtlCol="0">
            <a:spAutoFit/>
          </a:bodyPr>
          <a:lstStyle/>
          <a:p>
            <a:r>
              <a:rPr lang="en-US" b="1" dirty="0" smtClean="0"/>
              <a:t>Disease</a:t>
            </a:r>
            <a:endParaRPr lang="en-US" b="1" dirty="0"/>
          </a:p>
        </p:txBody>
      </p:sp>
      <p:sp>
        <p:nvSpPr>
          <p:cNvPr id="15" name="TextBox 14"/>
          <p:cNvSpPr txBox="1"/>
          <p:nvPr/>
        </p:nvSpPr>
        <p:spPr>
          <a:xfrm>
            <a:off x="5791200" y="1371600"/>
            <a:ext cx="1143000" cy="369332"/>
          </a:xfrm>
          <a:prstGeom prst="rect">
            <a:avLst/>
          </a:prstGeom>
          <a:noFill/>
        </p:spPr>
        <p:txBody>
          <a:bodyPr wrap="square" rtlCol="0">
            <a:spAutoFit/>
          </a:bodyPr>
          <a:lstStyle/>
          <a:p>
            <a:r>
              <a:rPr lang="en-US" b="1" dirty="0" smtClean="0"/>
              <a:t>Anxiety</a:t>
            </a:r>
            <a:endParaRPr lang="en-US" b="1" dirty="0"/>
          </a:p>
        </p:txBody>
      </p:sp>
      <p:sp>
        <p:nvSpPr>
          <p:cNvPr id="16" name="TextBox 15"/>
          <p:cNvSpPr txBox="1"/>
          <p:nvPr/>
        </p:nvSpPr>
        <p:spPr>
          <a:xfrm>
            <a:off x="838200" y="2590800"/>
            <a:ext cx="914400" cy="381000"/>
          </a:xfrm>
          <a:prstGeom prst="rect">
            <a:avLst/>
          </a:prstGeom>
          <a:noFill/>
        </p:spPr>
        <p:txBody>
          <a:bodyPr wrap="square" rtlCol="0">
            <a:spAutoFit/>
          </a:bodyPr>
          <a:lstStyle/>
          <a:p>
            <a:r>
              <a:rPr lang="en-US" dirty="0" smtClean="0"/>
              <a:t>Drugs</a:t>
            </a:r>
            <a:endParaRPr lang="en-US" dirty="0"/>
          </a:p>
        </p:txBody>
      </p:sp>
      <p:sp>
        <p:nvSpPr>
          <p:cNvPr id="17" name="TextBox 16"/>
          <p:cNvSpPr txBox="1"/>
          <p:nvPr/>
        </p:nvSpPr>
        <p:spPr>
          <a:xfrm>
            <a:off x="3657600" y="5486400"/>
            <a:ext cx="1676400" cy="381000"/>
          </a:xfrm>
          <a:prstGeom prst="rect">
            <a:avLst/>
          </a:prstGeom>
          <a:noFill/>
        </p:spPr>
        <p:txBody>
          <a:bodyPr wrap="square" rtlCol="0">
            <a:spAutoFit/>
          </a:bodyPr>
          <a:lstStyle/>
          <a:p>
            <a:r>
              <a:rPr lang="en-US" b="1" dirty="0" smtClean="0"/>
              <a:t>Inflammation</a:t>
            </a:r>
            <a:endParaRPr lang="en-US" b="1" dirty="0"/>
          </a:p>
        </p:txBody>
      </p:sp>
      <p:sp>
        <p:nvSpPr>
          <p:cNvPr id="18" name="TextBox 17"/>
          <p:cNvSpPr txBox="1"/>
          <p:nvPr/>
        </p:nvSpPr>
        <p:spPr>
          <a:xfrm>
            <a:off x="228600" y="4572000"/>
            <a:ext cx="2362200" cy="338554"/>
          </a:xfrm>
          <a:prstGeom prst="rect">
            <a:avLst/>
          </a:prstGeom>
          <a:noFill/>
        </p:spPr>
        <p:txBody>
          <a:bodyPr wrap="square" rtlCol="0">
            <a:spAutoFit/>
          </a:bodyPr>
          <a:lstStyle/>
          <a:p>
            <a:r>
              <a:rPr lang="en-US" sz="1600" dirty="0" smtClean="0"/>
              <a:t>Genetic Problems</a:t>
            </a:r>
            <a:endParaRPr lang="en-US"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ell.jpg"/>
          <p:cNvPicPr>
            <a:picLocks noChangeAspect="1"/>
          </p:cNvPicPr>
          <p:nvPr/>
        </p:nvPicPr>
        <p:blipFill>
          <a:blip r:embed="rId2" cstate="print"/>
          <a:stretch>
            <a:fillRect/>
          </a:stretch>
        </p:blipFill>
        <p:spPr>
          <a:xfrm>
            <a:off x="2133600" y="1066800"/>
            <a:ext cx="4724400" cy="4019386"/>
          </a:xfrm>
          <a:prstGeom prst="rect">
            <a:avLst/>
          </a:prstGeom>
        </p:spPr>
      </p:pic>
      <p:sp>
        <p:nvSpPr>
          <p:cNvPr id="5" name="Title 4"/>
          <p:cNvSpPr>
            <a:spLocks noGrp="1"/>
          </p:cNvSpPr>
          <p:nvPr>
            <p:ph type="title"/>
          </p:nvPr>
        </p:nvSpPr>
        <p:spPr>
          <a:xfrm>
            <a:off x="457200" y="274638"/>
            <a:ext cx="8229600" cy="639762"/>
          </a:xfrm>
        </p:spPr>
        <p:txBody>
          <a:bodyPr>
            <a:normAutofit fontScale="90000"/>
          </a:bodyPr>
          <a:lstStyle/>
          <a:p>
            <a:pPr algn="ct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2200" dirty="0" smtClean="0"/>
              <a:t>LIFE happens in your CELLS: </a:t>
            </a:r>
            <a:br>
              <a:rPr lang="en-US" sz="2200" dirty="0" smtClean="0"/>
            </a:br>
            <a:r>
              <a:rPr lang="en-US" sz="2200" dirty="0" smtClean="0"/>
              <a:t>You are not what you eat, you are what you ASSIMILATE…</a:t>
            </a:r>
            <a:br>
              <a:rPr lang="en-US" sz="2200" dirty="0" smtClean="0"/>
            </a:br>
            <a:r>
              <a:rPr lang="en-US" sz="2200" dirty="0" smtClean="0"/>
              <a:t>what you ABSORB!</a:t>
            </a:r>
            <a:r>
              <a:rPr lang="en-US" sz="2000" dirty="0" smtClean="0"/>
              <a:t/>
            </a:r>
            <a:br>
              <a:rPr lang="en-US" sz="2000" dirty="0" smtClean="0"/>
            </a:br>
            <a:r>
              <a:rPr lang="en-US" sz="2800" dirty="0" smtClean="0"/>
              <a:t/>
            </a:r>
            <a:br>
              <a:rPr lang="en-US" sz="2800" dirty="0" smtClean="0"/>
            </a:br>
            <a:r>
              <a:rPr lang="en-US" sz="2800" dirty="0" smtClean="0"/>
              <a:t> </a:t>
            </a:r>
            <a:endParaRPr lang="en-US" sz="2800" dirty="0"/>
          </a:p>
        </p:txBody>
      </p:sp>
      <p:sp>
        <p:nvSpPr>
          <p:cNvPr id="6" name="Content Placeholder 5"/>
          <p:cNvSpPr>
            <a:spLocks noGrp="1"/>
          </p:cNvSpPr>
          <p:nvPr>
            <p:ph idx="1"/>
          </p:nvPr>
        </p:nvSpPr>
        <p:spPr>
          <a:xfrm>
            <a:off x="457200" y="1481328"/>
            <a:ext cx="8229600" cy="4843272"/>
          </a:xfrm>
        </p:spPr>
        <p:txBody>
          <a:bodyPr/>
          <a:lstStyle/>
          <a:p>
            <a:endParaRPr lang="en-US" dirty="0" smtClean="0"/>
          </a:p>
          <a:p>
            <a:endParaRPr lang="en-US" dirty="0"/>
          </a:p>
        </p:txBody>
      </p:sp>
      <p:sp>
        <p:nvSpPr>
          <p:cNvPr id="7" name="Striped Right Arrow 6"/>
          <p:cNvSpPr/>
          <p:nvPr/>
        </p:nvSpPr>
        <p:spPr>
          <a:xfrm>
            <a:off x="152400" y="1752600"/>
            <a:ext cx="1600200" cy="1447800"/>
          </a:xfrm>
          <a:prstGeom prst="striped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28600" y="2209800"/>
            <a:ext cx="1219200" cy="707886"/>
          </a:xfrm>
          <a:prstGeom prst="rect">
            <a:avLst/>
          </a:prstGeom>
          <a:noFill/>
        </p:spPr>
        <p:txBody>
          <a:bodyPr wrap="square" rtlCol="0">
            <a:spAutoFit/>
          </a:bodyPr>
          <a:lstStyle/>
          <a:p>
            <a:pPr algn="ctr"/>
            <a:r>
              <a:rPr lang="en-US" sz="2000" b="1" dirty="0" smtClean="0">
                <a:latin typeface="Arial" pitchFamily="34" charset="0"/>
                <a:cs typeface="Arial" pitchFamily="34" charset="0"/>
              </a:rPr>
              <a:t>You are Here!</a:t>
            </a:r>
            <a:endParaRPr lang="en-US" sz="2000" b="1" dirty="0">
              <a:latin typeface="Arial" pitchFamily="34" charset="0"/>
              <a:cs typeface="Arial" pitchFamily="34" charset="0"/>
            </a:endParaRPr>
          </a:p>
        </p:txBody>
      </p:sp>
      <p:sp>
        <p:nvSpPr>
          <p:cNvPr id="10" name="TextBox 9"/>
          <p:cNvSpPr txBox="1"/>
          <p:nvPr/>
        </p:nvSpPr>
        <p:spPr>
          <a:xfrm>
            <a:off x="533400" y="5181600"/>
            <a:ext cx="7772400" cy="1200329"/>
          </a:xfrm>
          <a:prstGeom prst="rect">
            <a:avLst/>
          </a:prstGeom>
          <a:noFill/>
        </p:spPr>
        <p:txBody>
          <a:bodyPr wrap="square" rtlCol="0">
            <a:spAutoFit/>
          </a:bodyPr>
          <a:lstStyle/>
          <a:p>
            <a:pPr algn="ctr"/>
            <a:r>
              <a:rPr lang="en-US" dirty="0" smtClean="0">
                <a:latin typeface="Arial" pitchFamily="34" charset="0"/>
                <a:cs typeface="Arial" pitchFamily="34" charset="0"/>
              </a:rPr>
              <a:t>Essential </a:t>
            </a:r>
            <a:r>
              <a:rPr lang="en-US" b="1" dirty="0" smtClean="0">
                <a:latin typeface="Arial" pitchFamily="34" charset="0"/>
                <a:cs typeface="Arial" pitchFamily="34" charset="0"/>
              </a:rPr>
              <a:t>nutrients</a:t>
            </a:r>
            <a:r>
              <a:rPr lang="en-US" dirty="0" smtClean="0">
                <a:latin typeface="Arial" pitchFamily="34" charset="0"/>
                <a:cs typeface="Arial" pitchFamily="34" charset="0"/>
              </a:rPr>
              <a:t> - proteins, carbohydrates, fats and oils, minerals, vitamins, and water. </a:t>
            </a:r>
          </a:p>
          <a:p>
            <a:pPr algn="ctr"/>
            <a:r>
              <a:rPr lang="en-US" dirty="0" smtClean="0">
                <a:latin typeface="Arial" pitchFamily="34" charset="0"/>
                <a:cs typeface="Arial" pitchFamily="34" charset="0"/>
              </a:rPr>
              <a:t>Diet is what we eat, but </a:t>
            </a:r>
            <a:r>
              <a:rPr lang="en-US" b="1" dirty="0" smtClean="0">
                <a:latin typeface="Arial" pitchFamily="34" charset="0"/>
                <a:cs typeface="Arial" pitchFamily="34" charset="0"/>
              </a:rPr>
              <a:t>nutrition</a:t>
            </a:r>
            <a:r>
              <a:rPr lang="en-US" dirty="0" smtClean="0">
                <a:latin typeface="Arial" pitchFamily="34" charset="0"/>
                <a:cs typeface="Arial" pitchFamily="34" charset="0"/>
              </a:rPr>
              <a:t> is what </a:t>
            </a:r>
            <a:r>
              <a:rPr lang="en-US" b="1" dirty="0" smtClean="0">
                <a:latin typeface="Arial" pitchFamily="34" charset="0"/>
                <a:cs typeface="Arial" pitchFamily="34" charset="0"/>
              </a:rPr>
              <a:t>our</a:t>
            </a:r>
            <a:r>
              <a:rPr lang="en-US" dirty="0" smtClean="0">
                <a:latin typeface="Arial" pitchFamily="34" charset="0"/>
                <a:cs typeface="Arial" pitchFamily="34" charset="0"/>
              </a:rPr>
              <a:t> </a:t>
            </a:r>
            <a:r>
              <a:rPr lang="en-US" b="1" dirty="0" smtClean="0">
                <a:latin typeface="Arial" pitchFamily="34" charset="0"/>
                <a:cs typeface="Arial" pitchFamily="34" charset="0"/>
              </a:rPr>
              <a:t>cells</a:t>
            </a:r>
            <a:r>
              <a:rPr lang="en-US" dirty="0" smtClean="0">
                <a:latin typeface="Arial" pitchFamily="34" charset="0"/>
                <a:cs typeface="Arial" pitchFamily="34" charset="0"/>
              </a:rPr>
              <a:t> and tissues actually </a:t>
            </a:r>
            <a:r>
              <a:rPr lang="en-US" b="1" dirty="0" smtClean="0">
                <a:latin typeface="Arial" pitchFamily="34" charset="0"/>
                <a:cs typeface="Arial" pitchFamily="34" charset="0"/>
              </a:rPr>
              <a:t>require to function properly.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Digestion:  Beginning to End</a:t>
            </a:r>
            <a:endParaRPr lang="en-US" dirty="0"/>
          </a:p>
        </p:txBody>
      </p:sp>
      <p:pic>
        <p:nvPicPr>
          <p:cNvPr id="8" name="Content Placeholder 4" descr="Digestive_System.jpg"/>
          <p:cNvPicPr>
            <a:picLocks noGrp="1" noChangeAspect="1"/>
          </p:cNvPicPr>
          <p:nvPr>
            <p:ph idx="1"/>
          </p:nvPr>
        </p:nvPicPr>
        <p:blipFill>
          <a:blip r:embed="rId2" cstate="print"/>
          <a:stretch>
            <a:fillRect/>
          </a:stretch>
        </p:blipFill>
        <p:spPr>
          <a:xfrm>
            <a:off x="4343400" y="1447800"/>
            <a:ext cx="4038869" cy="4572000"/>
          </a:xfrm>
        </p:spPr>
        <p:style>
          <a:lnRef idx="1">
            <a:schemeClr val="accent3"/>
          </a:lnRef>
          <a:fillRef idx="2">
            <a:schemeClr val="accent3"/>
          </a:fillRef>
          <a:effectRef idx="1">
            <a:schemeClr val="accent3"/>
          </a:effectRef>
          <a:fontRef idx="minor">
            <a:schemeClr val="dk1"/>
          </a:fontRef>
        </p:style>
      </p:pic>
      <p:sp>
        <p:nvSpPr>
          <p:cNvPr id="9" name="Content Placeholder 2"/>
          <p:cNvSpPr txBox="1">
            <a:spLocks/>
          </p:cNvSpPr>
          <p:nvPr/>
        </p:nvSpPr>
        <p:spPr>
          <a:xfrm>
            <a:off x="304800" y="1447800"/>
            <a:ext cx="4038600" cy="4525963"/>
          </a:xfrm>
          <a:prstGeom prst="rect">
            <a:avLst/>
          </a:prstGeom>
        </p:spPr>
        <p:txBody>
          <a:bodyPr>
            <a:normAutofit fontScale="85000" lnSpcReduction="20000"/>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300" b="0" i="0" u="none" strike="noStrike" kern="1200" cap="none" spc="0" normalizeH="0" baseline="0" noProof="0" dirty="0" smtClean="0">
                <a:ln>
                  <a:noFill/>
                </a:ln>
                <a:solidFill>
                  <a:schemeClr val="tx1"/>
                </a:solidFill>
                <a:effectLst/>
                <a:uLnTx/>
                <a:uFillTx/>
                <a:latin typeface="Arial" pitchFamily="34" charset="0"/>
                <a:cs typeface="Arial" pitchFamily="34" charset="0"/>
              </a:rPr>
              <a:t>The digestive system’s main function is to convert food into ENERGY useful for the body and to provide for waste removal.</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n-US" sz="2300"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en-US" sz="2300" b="0" i="0" u="none" strike="noStrike" kern="1200" cap="none" spc="0" normalizeH="0" baseline="0" noProof="0" dirty="0" smtClean="0">
                <a:ln>
                  <a:noFill/>
                </a:ln>
                <a:solidFill>
                  <a:schemeClr val="tx1"/>
                </a:solidFill>
                <a:effectLst/>
                <a:uLnTx/>
                <a:uFillTx/>
                <a:latin typeface="Arial" pitchFamily="34" charset="0"/>
                <a:cs typeface="Arial" pitchFamily="34" charset="0"/>
              </a:rPr>
              <a:t>This energy is used at the </a:t>
            </a:r>
            <a:r>
              <a:rPr kumimoji="0" lang="en-US" sz="2300" b="1" i="0" u="none" strike="noStrike" kern="1200" cap="none" spc="0" normalizeH="0" baseline="0" noProof="0" dirty="0" smtClean="0">
                <a:ln>
                  <a:noFill/>
                </a:ln>
                <a:solidFill>
                  <a:schemeClr val="tx1"/>
                </a:solidFill>
                <a:effectLst/>
                <a:uLnTx/>
                <a:uFillTx/>
                <a:latin typeface="Arial" pitchFamily="34" charset="0"/>
                <a:cs typeface="Arial" pitchFamily="34" charset="0"/>
              </a:rPr>
              <a:t>CELLULAR</a:t>
            </a:r>
            <a:r>
              <a:rPr kumimoji="0" lang="en-US" sz="2300" b="0" i="0" u="none" strike="noStrike" kern="1200" cap="none" spc="0" normalizeH="0" baseline="0" noProof="0" dirty="0" smtClean="0">
                <a:ln>
                  <a:noFill/>
                </a:ln>
                <a:solidFill>
                  <a:schemeClr val="tx1"/>
                </a:solidFill>
                <a:effectLst/>
                <a:uLnTx/>
                <a:uFillTx/>
                <a:latin typeface="Arial" pitchFamily="34" charset="0"/>
                <a:cs typeface="Arial" pitchFamily="34" charset="0"/>
              </a:rPr>
              <a:t> level to provide nutrients used for the chemical reactions the body requires to </a:t>
            </a:r>
            <a:r>
              <a:rPr kumimoji="0" lang="en-US" sz="2300" b="1" i="0" u="none" strike="noStrike" kern="1200" cap="none" spc="0" normalizeH="0" baseline="0" noProof="0" dirty="0" smtClean="0">
                <a:ln>
                  <a:noFill/>
                </a:ln>
                <a:solidFill>
                  <a:schemeClr val="tx1"/>
                </a:solidFill>
                <a:effectLst/>
                <a:uLnTx/>
                <a:uFillTx/>
                <a:latin typeface="Arial" pitchFamily="34" charset="0"/>
                <a:cs typeface="Arial" pitchFamily="34" charset="0"/>
              </a:rPr>
              <a:t>maintain life.</a:t>
            </a:r>
            <a:endParaRPr kumimoji="0" lang="en-US" sz="2300" b="0"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ctr"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2600" b="1" i="0" u="none" strike="noStrike" kern="1200" cap="none" spc="0" normalizeH="0" baseline="0" noProof="0" dirty="0" smtClean="0">
                <a:ln>
                  <a:noFill/>
                </a:ln>
                <a:solidFill>
                  <a:prstClr val="black"/>
                </a:solidFill>
                <a:effectLst/>
                <a:uLnTx/>
                <a:uFillTx/>
                <a:latin typeface="Arial Black" pitchFamily="34" charset="0"/>
                <a:ea typeface="+mn-ea"/>
                <a:cs typeface="+mn-cs"/>
              </a:rPr>
              <a:t>The digestive system houses the largest part of the</a:t>
            </a:r>
          </a:p>
          <a:p>
            <a:pPr marL="365760" marR="0" lvl="0" indent="-256032" algn="ctr"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en-US" sz="2600" b="1" i="0" u="none" strike="noStrike" kern="1200" cap="none" spc="0" normalizeH="0" baseline="0" noProof="0" dirty="0" smtClean="0">
                <a:ln>
                  <a:noFill/>
                </a:ln>
                <a:solidFill>
                  <a:prstClr val="black"/>
                </a:solidFill>
                <a:effectLst/>
                <a:uLnTx/>
                <a:uFillTx/>
                <a:latin typeface="Arial Black" pitchFamily="34" charset="0"/>
                <a:ea typeface="+mn-ea"/>
                <a:cs typeface="+mn-cs"/>
              </a:rPr>
              <a:t> IMMUNE System!</a:t>
            </a:r>
            <a:endParaRPr kumimoji="0" lang="en-US" sz="2600" b="0" i="0" u="none" strike="noStrike" kern="1200" cap="none" spc="0" normalizeH="0" baseline="0" noProof="0" dirty="0" smtClean="0">
              <a:ln>
                <a:noFill/>
              </a:ln>
              <a:solidFill>
                <a:schemeClr val="tx1"/>
              </a:solidFill>
              <a:effectLst/>
              <a:uLnTx/>
              <a:uFillTx/>
              <a:latin typeface="Arial Black" pitchFamily="34" charset="0"/>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7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“Peak” Performance</a:t>
            </a:r>
            <a:endParaRPr lang="en-US" dirty="0"/>
          </a:p>
        </p:txBody>
      </p:sp>
      <p:sp>
        <p:nvSpPr>
          <p:cNvPr id="2" name="Content Placeholder 1"/>
          <p:cNvSpPr>
            <a:spLocks noGrp="1"/>
          </p:cNvSpPr>
          <p:nvPr>
            <p:ph idx="1"/>
          </p:nvPr>
        </p:nvSpPr>
        <p:spPr>
          <a:xfrm>
            <a:off x="457200" y="1481328"/>
            <a:ext cx="8458200" cy="4525963"/>
          </a:xfrm>
        </p:spPr>
        <p:txBody>
          <a:bodyPr>
            <a:normAutofit/>
          </a:bodyPr>
          <a:lstStyle/>
          <a:p>
            <a:r>
              <a:rPr lang="en-US" sz="2000" dirty="0" smtClean="0">
                <a:latin typeface="Arial" pitchFamily="34" charset="0"/>
                <a:cs typeface="Arial" pitchFamily="34" charset="0"/>
              </a:rPr>
              <a:t>There are specific ages in both boys and girls where specific athletic abilities will adapt or respond to a training catalyst (stimulus):</a:t>
            </a:r>
          </a:p>
          <a:p>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Strength:	  Females ages 11-13	Males ages  9-12 and 14-18</a:t>
            </a:r>
          </a:p>
          <a:p>
            <a:r>
              <a:rPr lang="en-US" sz="2000" dirty="0" smtClean="0">
                <a:latin typeface="Arial" pitchFamily="34" charset="0"/>
                <a:cs typeface="Arial" pitchFamily="34" charset="0"/>
              </a:rPr>
              <a:t>Speed:	  Females ages 11-13	Males ages 13-16</a:t>
            </a:r>
          </a:p>
          <a:p>
            <a:r>
              <a:rPr lang="en-US" sz="2000" dirty="0" smtClean="0">
                <a:latin typeface="Arial" pitchFamily="34" charset="0"/>
                <a:cs typeface="Arial" pitchFamily="34" charset="0"/>
              </a:rPr>
              <a:t>Skill:	   Females ages 8-11	Males ages 9-12</a:t>
            </a:r>
          </a:p>
          <a:p>
            <a:r>
              <a:rPr lang="en-US" sz="2000" dirty="0" smtClean="0">
                <a:latin typeface="Arial" pitchFamily="34" charset="0"/>
                <a:cs typeface="Arial" pitchFamily="34" charset="0"/>
              </a:rPr>
              <a:t>Endurance:	  Females age 12 </a:t>
            </a:r>
            <a:r>
              <a:rPr lang="en-US" sz="1400" dirty="0" smtClean="0">
                <a:latin typeface="Arial" pitchFamily="34" charset="0"/>
                <a:cs typeface="Arial" pitchFamily="34" charset="0"/>
              </a:rPr>
              <a:t>(PHV</a:t>
            </a:r>
            <a:r>
              <a:rPr lang="en-US" sz="1400" b="1" dirty="0" smtClean="0">
                <a:solidFill>
                  <a:srgbClr val="FF0000"/>
                </a:solidFill>
                <a:latin typeface="Arial" pitchFamily="34" charset="0"/>
                <a:cs typeface="Arial" pitchFamily="34" charset="0"/>
              </a:rPr>
              <a:t>*</a:t>
            </a:r>
            <a:r>
              <a:rPr lang="en-US" sz="1400" dirty="0" smtClean="0">
                <a:latin typeface="Arial" pitchFamily="34" charset="0"/>
                <a:cs typeface="Arial" pitchFamily="34" charset="0"/>
              </a:rPr>
              <a:t>)</a:t>
            </a:r>
            <a:r>
              <a:rPr lang="en-US" sz="2000" dirty="0" smtClean="0">
                <a:latin typeface="Arial" pitchFamily="34" charset="0"/>
                <a:cs typeface="Arial" pitchFamily="34" charset="0"/>
              </a:rPr>
              <a:t>	Males ages (12) 14</a:t>
            </a:r>
          </a:p>
          <a:p>
            <a:pPr>
              <a:buNone/>
            </a:pPr>
            <a:endParaRPr lang="en-US" sz="2000" dirty="0" smtClean="0">
              <a:latin typeface="Arial" pitchFamily="34" charset="0"/>
              <a:cs typeface="Arial" pitchFamily="34" charset="0"/>
            </a:endParaRPr>
          </a:p>
          <a:p>
            <a:r>
              <a:rPr lang="en-US" sz="2000" dirty="0" err="1" smtClean="0">
                <a:latin typeface="Arial" pitchFamily="34" charset="0"/>
                <a:cs typeface="Arial" pitchFamily="34" charset="0"/>
              </a:rPr>
              <a:t>Flexability</a:t>
            </a:r>
            <a:r>
              <a:rPr lang="en-US" sz="2000" dirty="0" smtClean="0">
                <a:latin typeface="Arial" pitchFamily="34" charset="0"/>
                <a:cs typeface="Arial" pitchFamily="34" charset="0"/>
              </a:rPr>
              <a:t>:	  Typically around ages 6-10 for both groups.</a:t>
            </a:r>
          </a:p>
          <a:p>
            <a:endParaRPr lang="en-US" sz="2000" dirty="0" smtClean="0">
              <a:latin typeface="Arial" pitchFamily="34" charset="0"/>
              <a:cs typeface="Arial" pitchFamily="34" charset="0"/>
            </a:endParaRPr>
          </a:p>
          <a:p>
            <a:pPr>
              <a:buNone/>
            </a:pPr>
            <a:r>
              <a:rPr lang="en-US" sz="1800" b="1" i="1" dirty="0" smtClean="0">
                <a:solidFill>
                  <a:srgbClr val="FF0000"/>
                </a:solidFill>
                <a:latin typeface="Arial" pitchFamily="34" charset="0"/>
                <a:cs typeface="Arial" pitchFamily="34" charset="0"/>
              </a:rPr>
              <a:t>*</a:t>
            </a:r>
            <a:r>
              <a:rPr lang="en-US" sz="1800" i="1" dirty="0" smtClean="0">
                <a:latin typeface="Arial" pitchFamily="34" charset="0"/>
                <a:cs typeface="Arial" pitchFamily="34" charset="0"/>
              </a:rPr>
              <a:t>Peak Height Velocity:  maximum rate of growth in stature during a growth spurt.</a:t>
            </a:r>
          </a:p>
          <a:p>
            <a:pPr algn="ctr">
              <a:buNone/>
            </a:pPr>
            <a:r>
              <a:rPr lang="en-US" sz="1800" dirty="0" smtClean="0">
                <a:latin typeface="Arial" pitchFamily="34" charset="0"/>
                <a:cs typeface="Arial" pitchFamily="34" charset="0"/>
              </a:rPr>
              <a:t>Optimum Nutrition is required for peak performance and recovery.</a:t>
            </a:r>
          </a:p>
          <a:p>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Individual Development</a:t>
            </a:r>
            <a:endParaRPr lang="en-US" dirty="0"/>
          </a:p>
        </p:txBody>
      </p:sp>
      <p:sp>
        <p:nvSpPr>
          <p:cNvPr id="2" name="Content Placeholder 1"/>
          <p:cNvSpPr>
            <a:spLocks noGrp="1"/>
          </p:cNvSpPr>
          <p:nvPr>
            <p:ph idx="1"/>
          </p:nvPr>
        </p:nvSpPr>
        <p:spPr>
          <a:xfrm>
            <a:off x="457200" y="1600200"/>
            <a:ext cx="8229600" cy="4525963"/>
          </a:xfrm>
        </p:spPr>
        <p:txBody>
          <a:bodyPr>
            <a:normAutofit fontScale="77500" lnSpcReduction="20000"/>
          </a:bodyPr>
          <a:lstStyle/>
          <a:p>
            <a:r>
              <a:rPr lang="en-US" dirty="0" smtClean="0">
                <a:latin typeface="Arial" pitchFamily="34" charset="0"/>
                <a:cs typeface="Arial" pitchFamily="34" charset="0"/>
              </a:rPr>
              <a:t>It is important to remember that children of all ages develop in these areas at different rates: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Physical</a:t>
            </a:r>
          </a:p>
          <a:p>
            <a:r>
              <a:rPr lang="en-US" dirty="0" smtClean="0">
                <a:latin typeface="Arial" pitchFamily="34" charset="0"/>
                <a:cs typeface="Arial" pitchFamily="34" charset="0"/>
              </a:rPr>
              <a:t>Emotional</a:t>
            </a:r>
          </a:p>
          <a:p>
            <a:r>
              <a:rPr lang="en-US" dirty="0" smtClean="0">
                <a:latin typeface="Arial" pitchFamily="34" charset="0"/>
                <a:cs typeface="Arial" pitchFamily="34" charset="0"/>
              </a:rPr>
              <a:t>Cognitive</a:t>
            </a:r>
          </a:p>
          <a:p>
            <a:r>
              <a:rPr lang="en-US" dirty="0" smtClean="0">
                <a:latin typeface="Arial" pitchFamily="34" charset="0"/>
                <a:cs typeface="Arial" pitchFamily="34" charset="0"/>
              </a:rPr>
              <a:t>Motor skills</a:t>
            </a:r>
          </a:p>
          <a:p>
            <a:r>
              <a:rPr lang="en-US" dirty="0" smtClean="0">
                <a:latin typeface="Arial" pitchFamily="34" charset="0"/>
                <a:cs typeface="Arial" pitchFamily="34" charset="0"/>
              </a:rPr>
              <a:t>Perception</a:t>
            </a:r>
          </a:p>
          <a:p>
            <a:pPr>
              <a:buNone/>
            </a:pPr>
            <a:endParaRPr lang="en-US"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pPr algn="ctr">
              <a:buNone/>
            </a:pPr>
            <a:endParaRPr lang="en-US" dirty="0" smtClean="0">
              <a:latin typeface="Arial" pitchFamily="34" charset="0"/>
              <a:cs typeface="Arial" pitchFamily="34" charset="0"/>
            </a:endParaRPr>
          </a:p>
          <a:p>
            <a:pPr algn="ctr">
              <a:buNone/>
            </a:pPr>
            <a:r>
              <a:rPr lang="en-US" dirty="0" smtClean="0">
                <a:latin typeface="Arial" pitchFamily="34" charset="0"/>
                <a:cs typeface="Arial" pitchFamily="34" charset="0"/>
              </a:rPr>
              <a:t>Chronological Age (actual years) can differ significantly</a:t>
            </a:r>
          </a:p>
          <a:p>
            <a:pPr algn="ctr">
              <a:buNone/>
            </a:pPr>
            <a:r>
              <a:rPr lang="en-US" dirty="0" smtClean="0">
                <a:latin typeface="Arial" pitchFamily="34" charset="0"/>
                <a:cs typeface="Arial" pitchFamily="34" charset="0"/>
              </a:rPr>
              <a:t>from Biological Age (development).</a:t>
            </a:r>
            <a:endParaRPr lang="en-US" dirty="0">
              <a:latin typeface="Arial" pitchFamily="34" charset="0"/>
              <a:cs typeface="Arial" pitchFamily="34" charset="0"/>
            </a:endParaRPr>
          </a:p>
        </p:txBody>
      </p:sp>
      <p:pic>
        <p:nvPicPr>
          <p:cNvPr id="4" name="Picture 3" descr="soccer-ball.jpg"/>
          <p:cNvPicPr>
            <a:picLocks noChangeAspect="1"/>
          </p:cNvPicPr>
          <p:nvPr/>
        </p:nvPicPr>
        <p:blipFill>
          <a:blip r:embed="rId2" cstate="print"/>
          <a:stretch>
            <a:fillRect/>
          </a:stretch>
        </p:blipFill>
        <p:spPr>
          <a:xfrm>
            <a:off x="4191000" y="2438400"/>
            <a:ext cx="2932981" cy="259080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605</TotalTime>
  <Words>2159</Words>
  <Application>Microsoft Office PowerPoint</Application>
  <PresentationFormat>On-screen Show (4:3)</PresentationFormat>
  <Paragraphs>252</Paragraphs>
  <Slides>26</Slides>
  <Notes>2</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Verve</vt:lpstr>
      <vt:lpstr>    Nutritional Foundations for Youth Performance Males and Females:   Ages 14-17</vt:lpstr>
      <vt:lpstr>Why Nutrition?</vt:lpstr>
      <vt:lpstr>Teens are failing the Nutritional Grade</vt:lpstr>
      <vt:lpstr>“Frankenfood = Poison!” We’re eating ALL wrong!</vt:lpstr>
      <vt:lpstr>GARBAGE in…GARBAGE out!</vt:lpstr>
      <vt:lpstr>   LIFE happens in your CELLS:  You are not what you eat, you are what you ASSIMILATE… what you ABSORB!   </vt:lpstr>
      <vt:lpstr>Digestion:  Beginning to End</vt:lpstr>
      <vt:lpstr>“Peak” Performance</vt:lpstr>
      <vt:lpstr>Individual Development</vt:lpstr>
      <vt:lpstr>Other stages of development that require optimum Nutrition:</vt:lpstr>
      <vt:lpstr>Biological Timekeeping – The Sleep Wake Cycle </vt:lpstr>
      <vt:lpstr>Emotional and Psychological Health: </vt:lpstr>
      <vt:lpstr>Inadequate Energy Intake</vt:lpstr>
      <vt:lpstr>Vitamin/Mineral Deficiencies </vt:lpstr>
      <vt:lpstr>Performance Killers:</vt:lpstr>
      <vt:lpstr>What is the effect? </vt:lpstr>
      <vt:lpstr>Protein</vt:lpstr>
      <vt:lpstr>Powerful Protein</vt:lpstr>
      <vt:lpstr>Protein:  Slow Burning Fuel</vt:lpstr>
      <vt:lpstr>FAT!  Not always a fight.</vt:lpstr>
      <vt:lpstr>Carbohydrates – Fast Energy</vt:lpstr>
      <vt:lpstr>Antioxidants:  Rust Prevention</vt:lpstr>
      <vt:lpstr>Supplements – Essentials for what we may not get everyday</vt:lpstr>
      <vt:lpstr>What’s Best to Eat?</vt:lpstr>
      <vt:lpstr>How a Nutritionist Can Help</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Nutritional Foundations for Youth Performance</dc:title>
  <dc:creator> </dc:creator>
  <cp:lastModifiedBy> </cp:lastModifiedBy>
  <cp:revision>52</cp:revision>
  <dcterms:created xsi:type="dcterms:W3CDTF">2014-04-03T17:02:27Z</dcterms:created>
  <dcterms:modified xsi:type="dcterms:W3CDTF">2014-04-05T01:04:54Z</dcterms:modified>
</cp:coreProperties>
</file>